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0" r:id="rId13"/>
    <p:sldId id="269" r:id="rId14"/>
    <p:sldId id="272" r:id="rId15"/>
    <p:sldId id="271" r:id="rId16"/>
    <p:sldId id="266" r:id="rId17"/>
    <p:sldId id="267" r:id="rId18"/>
    <p:sldId id="268" r:id="rId19"/>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Sans Condensed" panose="020BE200000000000000"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206" autoAdjust="0"/>
  </p:normalViewPr>
  <p:slideViewPr>
    <p:cSldViewPr snapToGrid="0">
      <p:cViewPr varScale="1">
        <p:scale>
          <a:sx n="113" d="100"/>
          <a:sy n="113" d="100"/>
        </p:scale>
        <p:origin x="432"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E2724-4983-455B-BC13-F427F48D573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IN"/>
        </a:p>
      </dgm:t>
    </dgm:pt>
    <dgm:pt modelId="{B32C2FEC-456E-45C8-8A90-A2369DF13F23}">
      <dgm:prSet phldrT="[Text]"/>
      <dgm:spPr/>
      <dgm:t>
        <a:bodyPr/>
        <a:lstStyle/>
        <a:p>
          <a:r>
            <a:rPr lang="en-IN" dirty="0">
              <a:latin typeface="Times New Roman" panose="02020603050405020304" pitchFamily="18" charset="0"/>
              <a:cs typeface="Times New Roman" panose="02020603050405020304" pitchFamily="18" charset="0"/>
            </a:rPr>
            <a:t>Oil Tankers</a:t>
          </a:r>
        </a:p>
      </dgm:t>
    </dgm:pt>
    <dgm:pt modelId="{E8EAB7B6-2426-4AD8-8DF8-0ABBAD7E1F15}" type="parTrans" cxnId="{3FACC7E9-2530-4071-954E-14F2E5C69C88}">
      <dgm:prSet/>
      <dgm:spPr/>
      <dgm:t>
        <a:bodyPr/>
        <a:lstStyle/>
        <a:p>
          <a:endParaRPr lang="en-IN"/>
        </a:p>
      </dgm:t>
    </dgm:pt>
    <dgm:pt modelId="{05D3DC1C-B50D-43A0-ACDD-30B55B8F177C}" type="sibTrans" cxnId="{3FACC7E9-2530-4071-954E-14F2E5C69C88}">
      <dgm:prSet/>
      <dgm:spPr/>
      <dgm:t>
        <a:bodyPr/>
        <a:lstStyle/>
        <a:p>
          <a:endParaRPr lang="en-IN"/>
        </a:p>
      </dgm:t>
    </dgm:pt>
    <dgm:pt modelId="{03EDE470-15ED-49EC-BE0C-CF222BA5F254}">
      <dgm:prSet phldrT="[Text]"/>
      <dgm:spPr/>
      <dgm:t>
        <a:bodyPr/>
        <a:lstStyle/>
        <a:p>
          <a:r>
            <a:rPr lang="en-US" b="0" i="0" dirty="0">
              <a:latin typeface="Times New Roman" panose="02020603050405020304" pitchFamily="18" charset="0"/>
              <a:cs typeface="Times New Roman" panose="02020603050405020304" pitchFamily="18" charset="0"/>
            </a:rPr>
            <a:t>Tanker vessels are categorized based on their regular operational routes over an extended period of time. These vessels typically continue to operate in the same trade, as changing a tanker's trade route requires significant effort and resources.</a:t>
          </a:r>
          <a:endParaRPr lang="en-IN" dirty="0">
            <a:latin typeface="Times New Roman" panose="02020603050405020304" pitchFamily="18" charset="0"/>
            <a:cs typeface="Times New Roman" panose="02020603050405020304" pitchFamily="18" charset="0"/>
          </a:endParaRPr>
        </a:p>
      </dgm:t>
    </dgm:pt>
    <dgm:pt modelId="{9BEB248D-003B-4B6D-8D3B-DF80C7432939}" type="parTrans" cxnId="{E95D5012-2DBD-4AA6-8326-B5EB08F6F41C}">
      <dgm:prSet/>
      <dgm:spPr/>
      <dgm:t>
        <a:bodyPr/>
        <a:lstStyle/>
        <a:p>
          <a:endParaRPr lang="en-IN"/>
        </a:p>
      </dgm:t>
    </dgm:pt>
    <dgm:pt modelId="{31844DB9-97C5-4EEA-A848-D09A264B95D3}" type="sibTrans" cxnId="{E95D5012-2DBD-4AA6-8326-B5EB08F6F41C}">
      <dgm:prSet/>
      <dgm:spPr/>
      <dgm:t>
        <a:bodyPr/>
        <a:lstStyle/>
        <a:p>
          <a:endParaRPr lang="en-IN"/>
        </a:p>
      </dgm:t>
    </dgm:pt>
    <dgm:pt modelId="{D21B9FBA-9E96-4191-B998-D72D076DE9BE}">
      <dgm:prSet phldrT="[Text]"/>
      <dgm:spPr/>
      <dgm:t>
        <a:bodyPr/>
        <a:lstStyle/>
        <a:p>
          <a:r>
            <a:rPr lang="en-IN" dirty="0">
              <a:latin typeface="Times New Roman" panose="02020603050405020304" pitchFamily="18" charset="0"/>
              <a:cs typeface="Times New Roman" panose="02020603050405020304" pitchFamily="18" charset="0"/>
            </a:rPr>
            <a:t>Pipelines</a:t>
          </a:r>
        </a:p>
      </dgm:t>
    </dgm:pt>
    <dgm:pt modelId="{2E721218-E4CC-49AC-B448-E11F4D07BCAF}" type="parTrans" cxnId="{2E47CB9D-E661-4688-A538-4F0C6814487C}">
      <dgm:prSet/>
      <dgm:spPr/>
      <dgm:t>
        <a:bodyPr/>
        <a:lstStyle/>
        <a:p>
          <a:endParaRPr lang="en-IN"/>
        </a:p>
      </dgm:t>
    </dgm:pt>
    <dgm:pt modelId="{8CE8C8BD-1B23-4014-8711-CA17AECC30CB}" type="sibTrans" cxnId="{2E47CB9D-E661-4688-A538-4F0C6814487C}">
      <dgm:prSet/>
      <dgm:spPr/>
      <dgm:t>
        <a:bodyPr/>
        <a:lstStyle/>
        <a:p>
          <a:endParaRPr lang="en-IN"/>
        </a:p>
      </dgm:t>
    </dgm:pt>
    <dgm:pt modelId="{19157547-ACFD-46D8-BBAA-7BF425C7B8C3}">
      <dgm:prSet phldrT="[Text]"/>
      <dgm:spPr/>
      <dgm:t>
        <a:bodyPr/>
        <a:lstStyle/>
        <a:p>
          <a:r>
            <a:rPr lang="en-US" b="0" i="0" dirty="0">
              <a:latin typeface="Times New Roman" panose="02020603050405020304" pitchFamily="18" charset="0"/>
              <a:cs typeface="Times New Roman" panose="02020603050405020304" pitchFamily="18" charset="0"/>
            </a:rPr>
            <a:t>The transportation of oil through pipelines is crucial as a majority of the oil is transported through pipelines for a certain part of its journey. Once the crude oil is extracted from natural gas, pipelines are used to transport the oil to a refinery or to another mode of transportation.</a:t>
          </a:r>
          <a:endParaRPr lang="en-IN" dirty="0">
            <a:latin typeface="Times New Roman" panose="02020603050405020304" pitchFamily="18" charset="0"/>
            <a:cs typeface="Times New Roman" panose="02020603050405020304" pitchFamily="18" charset="0"/>
          </a:endParaRPr>
        </a:p>
      </dgm:t>
    </dgm:pt>
    <dgm:pt modelId="{450CB174-3BD0-4987-84FC-3DAB7CEFB85B}" type="parTrans" cxnId="{A2DE4F2F-29C1-420F-9615-54593DA8E3E2}">
      <dgm:prSet/>
      <dgm:spPr/>
      <dgm:t>
        <a:bodyPr/>
        <a:lstStyle/>
        <a:p>
          <a:endParaRPr lang="en-IN"/>
        </a:p>
      </dgm:t>
    </dgm:pt>
    <dgm:pt modelId="{EAC464A3-3B22-49D9-A54B-39FABED61FFE}" type="sibTrans" cxnId="{A2DE4F2F-29C1-420F-9615-54593DA8E3E2}">
      <dgm:prSet/>
      <dgm:spPr/>
      <dgm:t>
        <a:bodyPr/>
        <a:lstStyle/>
        <a:p>
          <a:endParaRPr lang="en-IN"/>
        </a:p>
      </dgm:t>
    </dgm:pt>
    <dgm:pt modelId="{45E55F0F-A6B0-42CC-A8B3-6D5EDD02E942}">
      <dgm:prSet phldrT="[Text]"/>
      <dgm:spPr/>
      <dgm:t>
        <a:bodyPr/>
        <a:lstStyle/>
        <a:p>
          <a:r>
            <a:rPr lang="en-IN" dirty="0">
              <a:latin typeface="Times New Roman" panose="02020603050405020304" pitchFamily="18" charset="0"/>
              <a:cs typeface="Times New Roman" panose="02020603050405020304" pitchFamily="18" charset="0"/>
            </a:rPr>
            <a:t>LPG Tankers</a:t>
          </a:r>
        </a:p>
      </dgm:t>
    </dgm:pt>
    <dgm:pt modelId="{7D0C835F-CF4B-4398-BEE8-2C63CC21F4FE}" type="parTrans" cxnId="{082AFB78-86A9-4818-802D-D0DC9F273C99}">
      <dgm:prSet/>
      <dgm:spPr/>
      <dgm:t>
        <a:bodyPr/>
        <a:lstStyle/>
        <a:p>
          <a:endParaRPr lang="en-IN"/>
        </a:p>
      </dgm:t>
    </dgm:pt>
    <dgm:pt modelId="{8E60638A-1E1B-45D2-B501-5185E6B2EB91}" type="sibTrans" cxnId="{082AFB78-86A9-4818-802D-D0DC9F273C99}">
      <dgm:prSet/>
      <dgm:spPr/>
      <dgm:t>
        <a:bodyPr/>
        <a:lstStyle/>
        <a:p>
          <a:endParaRPr lang="en-IN"/>
        </a:p>
      </dgm:t>
    </dgm:pt>
    <dgm:pt modelId="{DA8E8C7B-781D-4471-B98E-4D751AB299B9}">
      <dgm:prSet/>
      <dgm:spPr/>
      <dgm:t>
        <a:bodyPr/>
        <a:lstStyle/>
        <a:p>
          <a:r>
            <a:rPr lang="en-US" b="0" i="0" dirty="0">
              <a:latin typeface="Times New Roman" panose="02020603050405020304" pitchFamily="18" charset="0"/>
              <a:cs typeface="Times New Roman" panose="02020603050405020304" pitchFamily="18" charset="0"/>
            </a:rPr>
            <a:t>Scientific progress has made it possible to convert natural gas into a liquid state at very low temperatures, which enables its transportation as liquefied natural gas (LNG). The vessels that transport LNG, known as LNG tankers, are constructed with two layers of hulls.</a:t>
          </a:r>
          <a:endParaRPr lang="en-IN" dirty="0">
            <a:latin typeface="Times New Roman" panose="02020603050405020304" pitchFamily="18" charset="0"/>
            <a:cs typeface="Times New Roman" panose="02020603050405020304" pitchFamily="18" charset="0"/>
          </a:endParaRPr>
        </a:p>
      </dgm:t>
    </dgm:pt>
    <dgm:pt modelId="{48A4D281-8AAC-4131-93E7-E60C55362F43}" type="parTrans" cxnId="{05C53754-DE8F-4644-9A6D-C2BCFF71F4F3}">
      <dgm:prSet/>
      <dgm:spPr/>
      <dgm:t>
        <a:bodyPr/>
        <a:lstStyle/>
        <a:p>
          <a:endParaRPr lang="en-IN"/>
        </a:p>
      </dgm:t>
    </dgm:pt>
    <dgm:pt modelId="{9B27AEB4-0D93-4AB7-802B-43B8804E6795}" type="sibTrans" cxnId="{05C53754-DE8F-4644-9A6D-C2BCFF71F4F3}">
      <dgm:prSet/>
      <dgm:spPr/>
      <dgm:t>
        <a:bodyPr/>
        <a:lstStyle/>
        <a:p>
          <a:endParaRPr lang="en-IN"/>
        </a:p>
      </dgm:t>
    </dgm:pt>
    <dgm:pt modelId="{93E6A94F-F1F3-420E-899F-52FC5A9F5FBC}" type="pres">
      <dgm:prSet presAssocID="{15FE2724-4983-455B-BC13-F427F48D5731}" presName="Name0" presStyleCnt="0">
        <dgm:presLayoutVars>
          <dgm:dir/>
          <dgm:animLvl val="lvl"/>
          <dgm:resizeHandles val="exact"/>
        </dgm:presLayoutVars>
      </dgm:prSet>
      <dgm:spPr/>
    </dgm:pt>
    <dgm:pt modelId="{B44CB13F-4419-44B0-83F5-229E3F147DCA}" type="pres">
      <dgm:prSet presAssocID="{B32C2FEC-456E-45C8-8A90-A2369DF13F23}" presName="composite" presStyleCnt="0"/>
      <dgm:spPr/>
    </dgm:pt>
    <dgm:pt modelId="{65CE9CB9-5931-4271-9470-BADAFBCCFFDE}" type="pres">
      <dgm:prSet presAssocID="{B32C2FEC-456E-45C8-8A90-A2369DF13F23}" presName="parTx" presStyleLbl="alignNode1" presStyleIdx="0" presStyleCnt="3">
        <dgm:presLayoutVars>
          <dgm:chMax val="0"/>
          <dgm:chPref val="0"/>
          <dgm:bulletEnabled val="1"/>
        </dgm:presLayoutVars>
      </dgm:prSet>
      <dgm:spPr/>
    </dgm:pt>
    <dgm:pt modelId="{FE49C422-A382-4083-A0D6-34A5DE7E916B}" type="pres">
      <dgm:prSet presAssocID="{B32C2FEC-456E-45C8-8A90-A2369DF13F23}" presName="desTx" presStyleLbl="alignAccFollowNode1" presStyleIdx="0" presStyleCnt="3" custLinFactNeighborX="-103">
        <dgm:presLayoutVars>
          <dgm:bulletEnabled val="1"/>
        </dgm:presLayoutVars>
      </dgm:prSet>
      <dgm:spPr/>
    </dgm:pt>
    <dgm:pt modelId="{02C61444-3B09-4F0D-95BC-1F870F99BFBE}" type="pres">
      <dgm:prSet presAssocID="{05D3DC1C-B50D-43A0-ACDD-30B55B8F177C}" presName="space" presStyleCnt="0"/>
      <dgm:spPr/>
    </dgm:pt>
    <dgm:pt modelId="{6A38EEAE-43D2-4B85-A511-A38BE1451741}" type="pres">
      <dgm:prSet presAssocID="{D21B9FBA-9E96-4191-B998-D72D076DE9BE}" presName="composite" presStyleCnt="0"/>
      <dgm:spPr/>
    </dgm:pt>
    <dgm:pt modelId="{66447E39-2193-40C3-8A6F-5877129C9A54}" type="pres">
      <dgm:prSet presAssocID="{D21B9FBA-9E96-4191-B998-D72D076DE9BE}" presName="parTx" presStyleLbl="alignNode1" presStyleIdx="1" presStyleCnt="3" custLinFactNeighborX="0">
        <dgm:presLayoutVars>
          <dgm:chMax val="0"/>
          <dgm:chPref val="0"/>
          <dgm:bulletEnabled val="1"/>
        </dgm:presLayoutVars>
      </dgm:prSet>
      <dgm:spPr/>
    </dgm:pt>
    <dgm:pt modelId="{6611F7EF-257A-4444-B907-5DA026D4F368}" type="pres">
      <dgm:prSet presAssocID="{D21B9FBA-9E96-4191-B998-D72D076DE9BE}" presName="desTx" presStyleLbl="alignAccFollowNode1" presStyleIdx="1" presStyleCnt="3">
        <dgm:presLayoutVars>
          <dgm:bulletEnabled val="1"/>
        </dgm:presLayoutVars>
      </dgm:prSet>
      <dgm:spPr/>
    </dgm:pt>
    <dgm:pt modelId="{1F70AB1F-69D7-48CB-8B67-59DF40FA36E3}" type="pres">
      <dgm:prSet presAssocID="{8CE8C8BD-1B23-4014-8711-CA17AECC30CB}" presName="space" presStyleCnt="0"/>
      <dgm:spPr/>
    </dgm:pt>
    <dgm:pt modelId="{B1A529C6-16E1-4F9A-B9F6-985F7B2EBB9B}" type="pres">
      <dgm:prSet presAssocID="{45E55F0F-A6B0-42CC-A8B3-6D5EDD02E942}" presName="composite" presStyleCnt="0"/>
      <dgm:spPr/>
    </dgm:pt>
    <dgm:pt modelId="{63069A22-01C3-42EB-B7CA-75A54CEEAC22}" type="pres">
      <dgm:prSet presAssocID="{45E55F0F-A6B0-42CC-A8B3-6D5EDD02E942}" presName="parTx" presStyleLbl="alignNode1" presStyleIdx="2" presStyleCnt="3">
        <dgm:presLayoutVars>
          <dgm:chMax val="0"/>
          <dgm:chPref val="0"/>
          <dgm:bulletEnabled val="1"/>
        </dgm:presLayoutVars>
      </dgm:prSet>
      <dgm:spPr/>
    </dgm:pt>
    <dgm:pt modelId="{1F05B0D5-41BD-496D-A936-13CA3E942D03}" type="pres">
      <dgm:prSet presAssocID="{45E55F0F-A6B0-42CC-A8B3-6D5EDD02E942}" presName="desTx" presStyleLbl="alignAccFollowNode1" presStyleIdx="2" presStyleCnt="3" custLinFactNeighborX="103">
        <dgm:presLayoutVars>
          <dgm:bulletEnabled val="1"/>
        </dgm:presLayoutVars>
      </dgm:prSet>
      <dgm:spPr/>
    </dgm:pt>
  </dgm:ptLst>
  <dgm:cxnLst>
    <dgm:cxn modelId="{CD91690B-F8D0-41DA-BDBA-6033D8297E66}" type="presOf" srcId="{03EDE470-15ED-49EC-BE0C-CF222BA5F254}" destId="{FE49C422-A382-4083-A0D6-34A5DE7E916B}" srcOrd="0" destOrd="0" presId="urn:microsoft.com/office/officeart/2005/8/layout/hList1"/>
    <dgm:cxn modelId="{6BDA1011-9AF0-45DF-B5A3-9B84FF2718C2}" type="presOf" srcId="{DA8E8C7B-781D-4471-B98E-4D751AB299B9}" destId="{1F05B0D5-41BD-496D-A936-13CA3E942D03}" srcOrd="0" destOrd="0" presId="urn:microsoft.com/office/officeart/2005/8/layout/hList1"/>
    <dgm:cxn modelId="{E95D5012-2DBD-4AA6-8326-B5EB08F6F41C}" srcId="{B32C2FEC-456E-45C8-8A90-A2369DF13F23}" destId="{03EDE470-15ED-49EC-BE0C-CF222BA5F254}" srcOrd="0" destOrd="0" parTransId="{9BEB248D-003B-4B6D-8D3B-DF80C7432939}" sibTransId="{31844DB9-97C5-4EEA-A848-D09A264B95D3}"/>
    <dgm:cxn modelId="{CB31DB19-ED7E-47E2-9C6A-40CB51E4D64C}" type="presOf" srcId="{B32C2FEC-456E-45C8-8A90-A2369DF13F23}" destId="{65CE9CB9-5931-4271-9470-BADAFBCCFFDE}" srcOrd="0" destOrd="0" presId="urn:microsoft.com/office/officeart/2005/8/layout/hList1"/>
    <dgm:cxn modelId="{A2DE4F2F-29C1-420F-9615-54593DA8E3E2}" srcId="{D21B9FBA-9E96-4191-B998-D72D076DE9BE}" destId="{19157547-ACFD-46D8-BBAA-7BF425C7B8C3}" srcOrd="0" destOrd="0" parTransId="{450CB174-3BD0-4987-84FC-3DAB7CEFB85B}" sibTransId="{EAC464A3-3B22-49D9-A54B-39FABED61FFE}"/>
    <dgm:cxn modelId="{05C53754-DE8F-4644-9A6D-C2BCFF71F4F3}" srcId="{45E55F0F-A6B0-42CC-A8B3-6D5EDD02E942}" destId="{DA8E8C7B-781D-4471-B98E-4D751AB299B9}" srcOrd="0" destOrd="0" parTransId="{48A4D281-8AAC-4131-93E7-E60C55362F43}" sibTransId="{9B27AEB4-0D93-4AB7-802B-43B8804E6795}"/>
    <dgm:cxn modelId="{082AFB78-86A9-4818-802D-D0DC9F273C99}" srcId="{15FE2724-4983-455B-BC13-F427F48D5731}" destId="{45E55F0F-A6B0-42CC-A8B3-6D5EDD02E942}" srcOrd="2" destOrd="0" parTransId="{7D0C835F-CF4B-4398-BEE8-2C63CC21F4FE}" sibTransId="{8E60638A-1E1B-45D2-B501-5185E6B2EB91}"/>
    <dgm:cxn modelId="{2E47CB9D-E661-4688-A538-4F0C6814487C}" srcId="{15FE2724-4983-455B-BC13-F427F48D5731}" destId="{D21B9FBA-9E96-4191-B998-D72D076DE9BE}" srcOrd="1" destOrd="0" parTransId="{2E721218-E4CC-49AC-B448-E11F4D07BCAF}" sibTransId="{8CE8C8BD-1B23-4014-8711-CA17AECC30CB}"/>
    <dgm:cxn modelId="{B57289A9-12D0-4641-8561-CFA807401E47}" type="presOf" srcId="{15FE2724-4983-455B-BC13-F427F48D5731}" destId="{93E6A94F-F1F3-420E-899F-52FC5A9F5FBC}" srcOrd="0" destOrd="0" presId="urn:microsoft.com/office/officeart/2005/8/layout/hList1"/>
    <dgm:cxn modelId="{6A6C21AF-CF2C-411D-9389-9B8735FC54E7}" type="presOf" srcId="{19157547-ACFD-46D8-BBAA-7BF425C7B8C3}" destId="{6611F7EF-257A-4444-B907-5DA026D4F368}" srcOrd="0" destOrd="0" presId="urn:microsoft.com/office/officeart/2005/8/layout/hList1"/>
    <dgm:cxn modelId="{0E122DD5-94B5-4BE7-AD4D-B0705207C81A}" type="presOf" srcId="{D21B9FBA-9E96-4191-B998-D72D076DE9BE}" destId="{66447E39-2193-40C3-8A6F-5877129C9A54}" srcOrd="0" destOrd="0" presId="urn:microsoft.com/office/officeart/2005/8/layout/hList1"/>
    <dgm:cxn modelId="{3FACC7E9-2530-4071-954E-14F2E5C69C88}" srcId="{15FE2724-4983-455B-BC13-F427F48D5731}" destId="{B32C2FEC-456E-45C8-8A90-A2369DF13F23}" srcOrd="0" destOrd="0" parTransId="{E8EAB7B6-2426-4AD8-8DF8-0ABBAD7E1F15}" sibTransId="{05D3DC1C-B50D-43A0-ACDD-30B55B8F177C}"/>
    <dgm:cxn modelId="{47DBA7F3-EF8C-4529-91A0-E267BE3A9BBE}" type="presOf" srcId="{45E55F0F-A6B0-42CC-A8B3-6D5EDD02E942}" destId="{63069A22-01C3-42EB-B7CA-75A54CEEAC22}" srcOrd="0" destOrd="0" presId="urn:microsoft.com/office/officeart/2005/8/layout/hList1"/>
    <dgm:cxn modelId="{329E5052-E5DE-4E81-AD9D-D115DA4124C7}" type="presParOf" srcId="{93E6A94F-F1F3-420E-899F-52FC5A9F5FBC}" destId="{B44CB13F-4419-44B0-83F5-229E3F147DCA}" srcOrd="0" destOrd="0" presId="urn:microsoft.com/office/officeart/2005/8/layout/hList1"/>
    <dgm:cxn modelId="{109CE229-A8DC-43ED-844F-63CD06467346}" type="presParOf" srcId="{B44CB13F-4419-44B0-83F5-229E3F147DCA}" destId="{65CE9CB9-5931-4271-9470-BADAFBCCFFDE}" srcOrd="0" destOrd="0" presId="urn:microsoft.com/office/officeart/2005/8/layout/hList1"/>
    <dgm:cxn modelId="{A876BDA2-50E5-43C4-B82D-7440670655F1}" type="presParOf" srcId="{B44CB13F-4419-44B0-83F5-229E3F147DCA}" destId="{FE49C422-A382-4083-A0D6-34A5DE7E916B}" srcOrd="1" destOrd="0" presId="urn:microsoft.com/office/officeart/2005/8/layout/hList1"/>
    <dgm:cxn modelId="{C0F7366B-FFB2-42F3-8389-376203F354B3}" type="presParOf" srcId="{93E6A94F-F1F3-420E-899F-52FC5A9F5FBC}" destId="{02C61444-3B09-4F0D-95BC-1F870F99BFBE}" srcOrd="1" destOrd="0" presId="urn:microsoft.com/office/officeart/2005/8/layout/hList1"/>
    <dgm:cxn modelId="{01A3CF1E-ED27-4942-98AA-50B76DF53C45}" type="presParOf" srcId="{93E6A94F-F1F3-420E-899F-52FC5A9F5FBC}" destId="{6A38EEAE-43D2-4B85-A511-A38BE1451741}" srcOrd="2" destOrd="0" presId="urn:microsoft.com/office/officeart/2005/8/layout/hList1"/>
    <dgm:cxn modelId="{BF5A2ED3-6D00-401F-A6FF-9E11AA45E33C}" type="presParOf" srcId="{6A38EEAE-43D2-4B85-A511-A38BE1451741}" destId="{66447E39-2193-40C3-8A6F-5877129C9A54}" srcOrd="0" destOrd="0" presId="urn:microsoft.com/office/officeart/2005/8/layout/hList1"/>
    <dgm:cxn modelId="{02908F76-E38E-454E-B194-21812F470967}" type="presParOf" srcId="{6A38EEAE-43D2-4B85-A511-A38BE1451741}" destId="{6611F7EF-257A-4444-B907-5DA026D4F368}" srcOrd="1" destOrd="0" presId="urn:microsoft.com/office/officeart/2005/8/layout/hList1"/>
    <dgm:cxn modelId="{75976174-9DE2-4C80-826C-25484600FCEC}" type="presParOf" srcId="{93E6A94F-F1F3-420E-899F-52FC5A9F5FBC}" destId="{1F70AB1F-69D7-48CB-8B67-59DF40FA36E3}" srcOrd="3" destOrd="0" presId="urn:microsoft.com/office/officeart/2005/8/layout/hList1"/>
    <dgm:cxn modelId="{720E8D69-7462-4FC3-9130-C5B6AB0A3D62}" type="presParOf" srcId="{93E6A94F-F1F3-420E-899F-52FC5A9F5FBC}" destId="{B1A529C6-16E1-4F9A-B9F6-985F7B2EBB9B}" srcOrd="4" destOrd="0" presId="urn:microsoft.com/office/officeart/2005/8/layout/hList1"/>
    <dgm:cxn modelId="{41A2EEE2-F0F1-4875-B2F4-751137AAD936}" type="presParOf" srcId="{B1A529C6-16E1-4F9A-B9F6-985F7B2EBB9B}" destId="{63069A22-01C3-42EB-B7CA-75A54CEEAC22}" srcOrd="0" destOrd="0" presId="urn:microsoft.com/office/officeart/2005/8/layout/hList1"/>
    <dgm:cxn modelId="{0316C7F1-6CAD-4187-8ECC-0DACE8F98A50}" type="presParOf" srcId="{B1A529C6-16E1-4F9A-B9F6-985F7B2EBB9B}" destId="{1F05B0D5-41BD-496D-A936-13CA3E942D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E9CB9-5931-4271-9470-BADAFBCCFFDE}">
      <dsp:nvSpPr>
        <dsp:cNvPr id="0" name=""/>
        <dsp:cNvSpPr/>
      </dsp:nvSpPr>
      <dsp:spPr>
        <a:xfrm>
          <a:off x="2571" y="43605"/>
          <a:ext cx="2507456" cy="489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Oil Tankers</a:t>
          </a:r>
        </a:p>
      </dsp:txBody>
      <dsp:txXfrm>
        <a:off x="2571" y="43605"/>
        <a:ext cx="2507456" cy="489600"/>
      </dsp:txXfrm>
    </dsp:sp>
    <dsp:sp modelId="{FE49C422-A382-4083-A0D6-34A5DE7E916B}">
      <dsp:nvSpPr>
        <dsp:cNvPr id="0" name=""/>
        <dsp:cNvSpPr/>
      </dsp:nvSpPr>
      <dsp:spPr>
        <a:xfrm>
          <a:off x="0" y="533205"/>
          <a:ext cx="2507456" cy="302447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latin typeface="Times New Roman" panose="02020603050405020304" pitchFamily="18" charset="0"/>
              <a:cs typeface="Times New Roman" panose="02020603050405020304" pitchFamily="18" charset="0"/>
            </a:rPr>
            <a:t>Tanker vessels are categorized based on their regular operational routes over an extended period of time. These vessels typically continue to operate in the same trade, as changing a tanker's trade route requires significant effort and resources.</a:t>
          </a:r>
          <a:endParaRPr lang="en-IN" sz="1700" kern="1200" dirty="0">
            <a:latin typeface="Times New Roman" panose="02020603050405020304" pitchFamily="18" charset="0"/>
            <a:cs typeface="Times New Roman" panose="02020603050405020304" pitchFamily="18" charset="0"/>
          </a:endParaRPr>
        </a:p>
      </dsp:txBody>
      <dsp:txXfrm>
        <a:off x="0" y="533205"/>
        <a:ext cx="2507456" cy="3024475"/>
      </dsp:txXfrm>
    </dsp:sp>
    <dsp:sp modelId="{66447E39-2193-40C3-8A6F-5877129C9A54}">
      <dsp:nvSpPr>
        <dsp:cNvPr id="0" name=""/>
        <dsp:cNvSpPr/>
      </dsp:nvSpPr>
      <dsp:spPr>
        <a:xfrm>
          <a:off x="2861071" y="43605"/>
          <a:ext cx="2507456" cy="48960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Pipelines</a:t>
          </a:r>
        </a:p>
      </dsp:txBody>
      <dsp:txXfrm>
        <a:off x="2861071" y="43605"/>
        <a:ext cx="2507456" cy="489600"/>
      </dsp:txXfrm>
    </dsp:sp>
    <dsp:sp modelId="{6611F7EF-257A-4444-B907-5DA026D4F368}">
      <dsp:nvSpPr>
        <dsp:cNvPr id="0" name=""/>
        <dsp:cNvSpPr/>
      </dsp:nvSpPr>
      <dsp:spPr>
        <a:xfrm>
          <a:off x="2861071" y="533205"/>
          <a:ext cx="2507456" cy="302447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latin typeface="Times New Roman" panose="02020603050405020304" pitchFamily="18" charset="0"/>
              <a:cs typeface="Times New Roman" panose="02020603050405020304" pitchFamily="18" charset="0"/>
            </a:rPr>
            <a:t>The transportation of oil through pipelines is crucial as a majority of the oil is transported through pipelines for a certain part of its journey. Once the crude oil is extracted from natural gas, pipelines are used to transport the oil to a refinery or to another mode of transportation.</a:t>
          </a:r>
          <a:endParaRPr lang="en-IN" sz="1700" kern="1200" dirty="0">
            <a:latin typeface="Times New Roman" panose="02020603050405020304" pitchFamily="18" charset="0"/>
            <a:cs typeface="Times New Roman" panose="02020603050405020304" pitchFamily="18" charset="0"/>
          </a:endParaRPr>
        </a:p>
      </dsp:txBody>
      <dsp:txXfrm>
        <a:off x="2861071" y="533205"/>
        <a:ext cx="2507456" cy="3024475"/>
      </dsp:txXfrm>
    </dsp:sp>
    <dsp:sp modelId="{63069A22-01C3-42EB-B7CA-75A54CEEAC22}">
      <dsp:nvSpPr>
        <dsp:cNvPr id="0" name=""/>
        <dsp:cNvSpPr/>
      </dsp:nvSpPr>
      <dsp:spPr>
        <a:xfrm>
          <a:off x="5719571" y="43605"/>
          <a:ext cx="2507456" cy="489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Times New Roman" panose="02020603050405020304" pitchFamily="18" charset="0"/>
              <a:cs typeface="Times New Roman" panose="02020603050405020304" pitchFamily="18" charset="0"/>
            </a:rPr>
            <a:t>LPG Tankers</a:t>
          </a:r>
        </a:p>
      </dsp:txBody>
      <dsp:txXfrm>
        <a:off x="5719571" y="43605"/>
        <a:ext cx="2507456" cy="489600"/>
      </dsp:txXfrm>
    </dsp:sp>
    <dsp:sp modelId="{1F05B0D5-41BD-496D-A936-13CA3E942D03}">
      <dsp:nvSpPr>
        <dsp:cNvPr id="0" name=""/>
        <dsp:cNvSpPr/>
      </dsp:nvSpPr>
      <dsp:spPr>
        <a:xfrm>
          <a:off x="5722143" y="533205"/>
          <a:ext cx="2507456" cy="302447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a:latin typeface="Times New Roman" panose="02020603050405020304" pitchFamily="18" charset="0"/>
              <a:cs typeface="Times New Roman" panose="02020603050405020304" pitchFamily="18" charset="0"/>
            </a:rPr>
            <a:t>Scientific progress has made it possible to convert natural gas into a liquid state at very low temperatures, which enables its transportation as liquefied natural gas (LNG). The vessels that transport LNG, known as LNG tankers, are constructed with two layers of hulls.</a:t>
          </a:r>
          <a:endParaRPr lang="en-IN" sz="1700" kern="1200" dirty="0">
            <a:latin typeface="Times New Roman" panose="02020603050405020304" pitchFamily="18" charset="0"/>
            <a:cs typeface="Times New Roman" panose="02020603050405020304" pitchFamily="18" charset="0"/>
          </a:endParaRPr>
        </a:p>
      </dsp:txBody>
      <dsp:txXfrm>
        <a:off x="5722143" y="533205"/>
        <a:ext cx="2507456" cy="30244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5100034"/>
            <a:ext cx="9144000" cy="1313645"/>
          </a:xfrm>
          <a:prstGeom prst="rect">
            <a:avLst/>
          </a:prstGeom>
          <a:gradFill flip="none" rotWithShape="1">
            <a:gsLst>
              <a:gs pos="59000">
                <a:schemeClr val="bg1">
                  <a:alpha val="69000"/>
                </a:schemeClr>
              </a:gs>
              <a:gs pos="18000">
                <a:schemeClr val="bg1">
                  <a:alpha val="0"/>
                </a:schemeClr>
              </a:gs>
              <a:gs pos="100000">
                <a:schemeClr val="bg1">
                  <a:alpha val="63000"/>
                </a:schemeClr>
              </a:gs>
            </a:gsLst>
            <a:lin ang="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 name="Date Placeholder 3"/>
          <p:cNvSpPr>
            <a:spLocks noGrp="1"/>
          </p:cNvSpPr>
          <p:nvPr>
            <p:ph type="dt" sz="half" idx="10"/>
          </p:nvPr>
        </p:nvSpPr>
        <p:spPr>
          <a:xfrm>
            <a:off x="628650" y="82551"/>
            <a:ext cx="2057400" cy="365125"/>
          </a:xfrm>
        </p:spPr>
        <p:txBody>
          <a:bodyPr/>
          <a:lstStyle/>
          <a:p>
            <a:fld id="{4FEC57C8-3E44-4E04-BA24-27785B223BC6}" type="datetimeFigureOut">
              <a:rPr lang="en-US" smtClean="0"/>
              <a:pPr/>
              <a:t>4/20/23</a:t>
            </a:fld>
            <a:endParaRPr lang="en-US"/>
          </a:p>
        </p:txBody>
      </p:sp>
      <p:sp>
        <p:nvSpPr>
          <p:cNvPr id="5" name="Footer Placeholder 4"/>
          <p:cNvSpPr>
            <a:spLocks noGrp="1"/>
          </p:cNvSpPr>
          <p:nvPr>
            <p:ph type="ftr" sz="quarter" idx="11"/>
          </p:nvPr>
        </p:nvSpPr>
        <p:spPr>
          <a:xfrm>
            <a:off x="3028950" y="82551"/>
            <a:ext cx="3086100" cy="365125"/>
          </a:xfrm>
        </p:spPr>
        <p:txBody>
          <a:bodyPr/>
          <a:lstStyle/>
          <a:p>
            <a:endParaRPr lang="en-US"/>
          </a:p>
        </p:txBody>
      </p:sp>
      <p:sp>
        <p:nvSpPr>
          <p:cNvPr id="6" name="Slide Number Placeholder 5"/>
          <p:cNvSpPr>
            <a:spLocks noGrp="1"/>
          </p:cNvSpPr>
          <p:nvPr>
            <p:ph type="sldNum" sz="quarter" idx="12"/>
          </p:nvPr>
        </p:nvSpPr>
        <p:spPr>
          <a:xfrm>
            <a:off x="6457950" y="82551"/>
            <a:ext cx="2057400" cy="365125"/>
          </a:xfrm>
        </p:spPr>
        <p:txBody>
          <a:bodyPr/>
          <a:lstStyle/>
          <a:p>
            <a:fld id="{80D8C9DF-0BB7-47B4-90E1-5BE2E4ABCB3F}" type="slidenum">
              <a:rPr lang="en-US" smtClean="0"/>
              <a:pPr/>
              <a:t>‹#›</a:t>
            </a:fld>
            <a:endParaRPr lang="en-US"/>
          </a:p>
        </p:txBody>
      </p:sp>
      <p:sp>
        <p:nvSpPr>
          <p:cNvPr id="3" name="Subtitle 2"/>
          <p:cNvSpPr>
            <a:spLocks noGrp="1"/>
          </p:cNvSpPr>
          <p:nvPr>
            <p:ph type="subTitle" idx="1" hasCustomPrompt="1"/>
          </p:nvPr>
        </p:nvSpPr>
        <p:spPr>
          <a:xfrm>
            <a:off x="1333500" y="5778500"/>
            <a:ext cx="7670800" cy="612648"/>
          </a:xfrm>
        </p:spPr>
        <p:txBody>
          <a:bodyPr anchor="ctr">
            <a:normAutofit/>
          </a:bodyPr>
          <a:lstStyle>
            <a:lvl1pPr marL="0" indent="0" algn="r">
              <a:buNone/>
              <a:defRPr sz="2800">
                <a:solidFill>
                  <a:schemeClr val="tx1"/>
                </a:solidFill>
                <a:latin typeface="Sans Condensed" panose="020BE2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styles</a:t>
            </a:r>
          </a:p>
        </p:txBody>
      </p:sp>
      <p:sp>
        <p:nvSpPr>
          <p:cNvPr id="2" name="Title 1"/>
          <p:cNvSpPr>
            <a:spLocks noGrp="1"/>
          </p:cNvSpPr>
          <p:nvPr>
            <p:ph type="ctrTitle"/>
          </p:nvPr>
        </p:nvSpPr>
        <p:spPr>
          <a:xfrm>
            <a:off x="1333500" y="5105399"/>
            <a:ext cx="7670800" cy="841248"/>
          </a:xfrm>
        </p:spPr>
        <p:txBody>
          <a:bodyPr anchor="ctr">
            <a:normAutofit/>
          </a:bodyPr>
          <a:lstStyle>
            <a:lvl1pPr algn="r">
              <a:defRPr sz="4000">
                <a:solidFill>
                  <a:schemeClr val="tx1"/>
                </a:solidFill>
                <a:latin typeface="Sans Condensed" panose="020BE200000000000000"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468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Lst>
      </p:bldP>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Rectangle 8"/>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C57C8-3E44-4E04-BA24-27785B223BC6}" type="datetimeFigureOut">
              <a:rPr lang="en-US" smtClean="0"/>
              <a:pPr/>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313335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C57C8-3E44-4E04-BA24-27785B223BC6}" type="datetimeFigureOut">
              <a:rPr lang="en-US" smtClean="0"/>
              <a:pPr/>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20746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355724"/>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203951"/>
            <a:ext cx="2057400" cy="365125"/>
          </a:xfrm>
        </p:spPr>
        <p:txBody>
          <a:bodyPr/>
          <a:lstStyle/>
          <a:p>
            <a:fld id="{4FEC57C8-3E44-4E04-BA24-27785B223BC6}" type="datetimeFigureOut">
              <a:rPr lang="en-US" smtClean="0"/>
              <a:pPr/>
              <a:t>4/20/23</a:t>
            </a:fld>
            <a:endParaRPr lang="en-US"/>
          </a:p>
        </p:txBody>
      </p:sp>
      <p:sp>
        <p:nvSpPr>
          <p:cNvPr id="5" name="Footer Placeholder 4"/>
          <p:cNvSpPr>
            <a:spLocks noGrp="1"/>
          </p:cNvSpPr>
          <p:nvPr>
            <p:ph type="ftr" sz="quarter" idx="11"/>
          </p:nvPr>
        </p:nvSpPr>
        <p:spPr>
          <a:xfrm>
            <a:off x="3028950" y="6203951"/>
            <a:ext cx="3086100" cy="365125"/>
          </a:xfrm>
        </p:spPr>
        <p:txBody>
          <a:bodyPr/>
          <a:lstStyle/>
          <a:p>
            <a:endParaRPr lang="en-US"/>
          </a:p>
        </p:txBody>
      </p:sp>
      <p:sp>
        <p:nvSpPr>
          <p:cNvPr id="6" name="Slide Number Placeholder 5"/>
          <p:cNvSpPr>
            <a:spLocks noGrp="1"/>
          </p:cNvSpPr>
          <p:nvPr>
            <p:ph type="sldNum" sz="quarter" idx="12"/>
          </p:nvPr>
        </p:nvSpPr>
        <p:spPr>
          <a:xfrm>
            <a:off x="6457950" y="6203951"/>
            <a:ext cx="2057400" cy="365125"/>
          </a:xfrm>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302946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3">
                                            <p:txEl>
                                              <p:pRg st="0" end="0"/>
                                            </p:txEl>
                                          </p:spTgt>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3">
                                            <p:txEl>
                                              <p:pRg st="1" end="1"/>
                                            </p:txEl>
                                          </p:spTgt>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3">
                                            <p:txEl>
                                              <p:pRg st="2" end="2"/>
                                            </p:txEl>
                                          </p:spTgt>
                                        </p:tgtEl>
                                      </p:cBhvr>
                                    </p:animEffect>
                                  </p:childTnLst>
                                </p:cTn>
                              </p:par>
                            </p:childTnLst>
                          </p:cTn>
                        </p:par>
                        <p:par>
                          <p:cTn id="19" fill="hold">
                            <p:stCondLst>
                              <p:cond delay="1500"/>
                            </p:stCondLst>
                            <p:childTnLst>
                              <p:par>
                                <p:cTn id="20" presetID="1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3" end="3"/>
                                            </p:txEl>
                                          </p:spTgt>
                                        </p:tgtEl>
                                      </p:cBhvr>
                                    </p:animEffect>
                                  </p:childTnLst>
                                </p:cTn>
                              </p:par>
                            </p:childTnLst>
                          </p:cTn>
                        </p:par>
                        <p:par>
                          <p:cTn id="24" fill="hold">
                            <p:stCondLst>
                              <p:cond delay="2000"/>
                            </p:stCondLst>
                            <p:childTnLst>
                              <p:par>
                                <p:cTn id="25" presetID="1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 lvl="2">
            <p:tnLst>
              <p:par>
                <p:cTn presetID="1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 lvl="3">
            <p:tnLst>
              <p:par>
                <p:cTn presetID="1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 lvl="4">
            <p:tnLst>
              <p:par>
                <p:cTn presetID="1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 lvl="5">
            <p:tnLst>
              <p:par>
                <p:cTn presetID="12" presetClass="entr" presetSubtype="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left)">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3888" y="2133600"/>
            <a:ext cx="7886700" cy="1616076"/>
          </a:xfrm>
        </p:spPr>
        <p:txBody>
          <a:bodyPr anchor="b">
            <a:normAutofit/>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623888" y="37766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C57C8-3E44-4E04-BA24-27785B223BC6}" type="datetimeFigureOut">
              <a:rPr lang="en-US" smtClean="0"/>
              <a:pPr/>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28948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30325"/>
            <a:ext cx="40576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30325"/>
            <a:ext cx="40576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EC57C8-3E44-4E04-BA24-27785B223BC6}" type="datetimeFigureOut">
              <a:rPr lang="en-US" smtClean="0"/>
              <a:pPr/>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17570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Rectangle 11"/>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EC57C8-3E44-4E04-BA24-27785B223BC6}" type="datetimeFigureOut">
              <a:rPr lang="en-US" smtClean="0"/>
              <a:pPr/>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14204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Rectangle 7"/>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EC57C8-3E44-4E04-BA24-27785B223BC6}" type="datetimeFigureOut">
              <a:rPr lang="en-US" smtClean="0"/>
              <a:pPr/>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85361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Date Placeholder 1"/>
          <p:cNvSpPr>
            <a:spLocks noGrp="1"/>
          </p:cNvSpPr>
          <p:nvPr>
            <p:ph type="dt" sz="half" idx="10"/>
          </p:nvPr>
        </p:nvSpPr>
        <p:spPr/>
        <p:txBody>
          <a:bodyPr/>
          <a:lstStyle/>
          <a:p>
            <a:fld id="{4FEC57C8-3E44-4E04-BA24-27785B223BC6}" type="datetimeFigureOut">
              <a:rPr lang="en-US" smtClean="0"/>
              <a:pPr/>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313511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457200"/>
            <a:ext cx="4629150" cy="54038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EC57C8-3E44-4E04-BA24-27785B223BC6}" type="datetimeFigureOut">
              <a:rPr lang="en-US" smtClean="0"/>
              <a:pPr/>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163845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userDrawn="1"/>
        </p:nvSpPr>
        <p:spPr>
          <a:xfrm>
            <a:off x="309093" y="299433"/>
            <a:ext cx="8525814" cy="6259134"/>
          </a:xfrm>
          <a:prstGeom prst="rect">
            <a:avLst/>
          </a:prstGeom>
          <a:gradFill flip="none" rotWithShape="1">
            <a:gsLst>
              <a:gs pos="19000">
                <a:schemeClr val="bg1">
                  <a:alpha val="62000"/>
                </a:schemeClr>
              </a:gs>
              <a:gs pos="0">
                <a:schemeClr val="bg1">
                  <a:alpha val="0"/>
                </a:schemeClr>
              </a:gs>
              <a:gs pos="100000">
                <a:schemeClr val="bg1">
                  <a:alpha val="77000"/>
                </a:schemeClr>
              </a:gs>
            </a:gsLst>
            <a:lin ang="162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457200"/>
            <a:ext cx="4629150" cy="540385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EC57C8-3E44-4E04-BA24-27785B223BC6}" type="datetimeFigureOut">
              <a:rPr lang="en-US" smtClean="0"/>
              <a:pPr/>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8C9DF-0BB7-47B4-90E1-5BE2E4ABCB3F}" type="slidenum">
              <a:rPr lang="en-US" smtClean="0"/>
              <a:pPr/>
              <a:t>‹#›</a:t>
            </a:fld>
            <a:endParaRPr lang="en-US"/>
          </a:p>
        </p:txBody>
      </p:sp>
    </p:spTree>
    <p:extLst>
      <p:ext uri="{BB962C8B-B14F-4D97-AF65-F5344CB8AC3E}">
        <p14:creationId xmlns:p14="http://schemas.microsoft.com/office/powerpoint/2010/main" val="376967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3225"/>
            <a:ext cx="8229600" cy="7955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55725"/>
            <a:ext cx="82296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1912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C57C8-3E44-4E04-BA24-27785B223BC6}" type="datetimeFigureOut">
              <a:rPr lang="en-US" smtClean="0"/>
              <a:pPr/>
              <a:t>4/20/23</a:t>
            </a:fld>
            <a:endParaRPr lang="en-US"/>
          </a:p>
        </p:txBody>
      </p:sp>
      <p:sp>
        <p:nvSpPr>
          <p:cNvPr id="5" name="Footer Placeholder 4"/>
          <p:cNvSpPr>
            <a:spLocks noGrp="1"/>
          </p:cNvSpPr>
          <p:nvPr>
            <p:ph type="ftr" sz="quarter" idx="3"/>
          </p:nvPr>
        </p:nvSpPr>
        <p:spPr>
          <a:xfrm>
            <a:off x="3028950" y="61912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1912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8C9DF-0BB7-47B4-90E1-5BE2E4ABCB3F}" type="slidenum">
              <a:rPr lang="en-US" smtClean="0"/>
              <a:pPr/>
              <a:t>‹#›</a:t>
            </a:fld>
            <a:endParaRPr lang="en-US"/>
          </a:p>
        </p:txBody>
      </p:sp>
    </p:spTree>
    <p:extLst>
      <p:ext uri="{BB962C8B-B14F-4D97-AF65-F5344CB8AC3E}">
        <p14:creationId xmlns:p14="http://schemas.microsoft.com/office/powerpoint/2010/main" val="831093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kern="1200">
          <a:solidFill>
            <a:schemeClr val="tx1"/>
          </a:solidFill>
          <a:latin typeface="Sans Condensed" panose="020BE2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fi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jfif"/><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3500" y="5105398"/>
            <a:ext cx="7810500" cy="1333501"/>
          </a:xfrm>
        </p:spPr>
        <p:txBody>
          <a:bodyPr>
            <a:normAutofit/>
          </a:bodyPr>
          <a:lstStyle/>
          <a:p>
            <a:r>
              <a:rPr lang="en-US" dirty="0"/>
              <a:t>Oil Spill Detection</a:t>
            </a:r>
          </a:p>
        </p:txBody>
      </p:sp>
    </p:spTree>
    <p:extLst>
      <p:ext uri="{BB962C8B-B14F-4D97-AF65-F5344CB8AC3E}">
        <p14:creationId xmlns:p14="http://schemas.microsoft.com/office/powerpoint/2010/main" val="4111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7D31A7C-A04C-39A6-254B-A3E60944F173}"/>
              </a:ext>
            </a:extLst>
          </p:cNvPr>
          <p:cNvSpPr>
            <a:spLocks noGrp="1" noChangeArrowheads="1"/>
          </p:cNvSpPr>
          <p:nvPr>
            <p:ph idx="1"/>
          </p:nvPr>
        </p:nvSpPr>
        <p:spPr bwMode="auto">
          <a:xfrm>
            <a:off x="468778" y="3429000"/>
            <a:ext cx="839096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problem statement of an oil spill is the accidental or intentional release of oil into the environment, which can cause significant harm to ecosystems, wildlife, and local communities. Oil spills can occur during transportation, extraction, storage, or as a result of natural disasters such as hurricanes or earthquakes. The impact of oil spills can be severe, including the destruction of habitats and wildlife, contamination of water sources, and economic damage to industries such as fishing, tourism, and recreation. Responding to oil spills is a complex and challenging process, requiring coordinated efforts to contain the spill, clean up affected areas, and mitigate the environmental and economic impacts.</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099" name="Picture 3" descr="470+ Problem Statement Illustrations, Royalty-Free Vector ...">
            <a:extLst>
              <a:ext uri="{FF2B5EF4-FFF2-40B4-BE49-F238E27FC236}">
                <a16:creationId xmlns:a16="http://schemas.microsoft.com/office/drawing/2014/main" id="{2F1F6B3C-59AE-177A-B20A-545CFE658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71015"/>
            <a:ext cx="29146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Notepad written problem statement and magnifying glass with ...">
            <a:extLst>
              <a:ext uri="{FF2B5EF4-FFF2-40B4-BE49-F238E27FC236}">
                <a16:creationId xmlns:a16="http://schemas.microsoft.com/office/drawing/2014/main" id="{71E33AB9-168C-D474-E82C-9CC515CB5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7601"/>
            <a:ext cx="5562600" cy="227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3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BC3F5-36F8-DC94-BFCA-AB844EDACAAE}"/>
              </a:ext>
            </a:extLst>
          </p:cNvPr>
          <p:cNvSpPr txBox="1"/>
          <p:nvPr/>
        </p:nvSpPr>
        <p:spPr>
          <a:xfrm>
            <a:off x="1772357" y="598311"/>
            <a:ext cx="4425244" cy="584775"/>
          </a:xfrm>
          <a:prstGeom prst="rect">
            <a:avLst/>
          </a:prstGeom>
          <a:noFill/>
        </p:spPr>
        <p:txBody>
          <a:bodyPr wrap="square" rtlCol="0">
            <a:spAutoFit/>
          </a:bodyPr>
          <a:lstStyle/>
          <a:p>
            <a:r>
              <a:rPr lang="en-US" sz="3200" dirty="0">
                <a:latin typeface="Copperplate Gothic Bold" panose="020E0705020206020404" pitchFamily="34" charset="0"/>
              </a:rPr>
              <a:t>ARCHITECTURE</a:t>
            </a:r>
            <a:endParaRPr lang="en-US" sz="3200" dirty="0"/>
          </a:p>
        </p:txBody>
      </p:sp>
      <p:pic>
        <p:nvPicPr>
          <p:cNvPr id="3" name="Picture 2" descr="Chart, box and whisker chart&#10;&#10;Description automatically generated">
            <a:extLst>
              <a:ext uri="{FF2B5EF4-FFF2-40B4-BE49-F238E27FC236}">
                <a16:creationId xmlns:a16="http://schemas.microsoft.com/office/drawing/2014/main" id="{950AA2F7-0643-7C59-4391-C0FB89E09DBC}"/>
              </a:ext>
            </a:extLst>
          </p:cNvPr>
          <p:cNvPicPr>
            <a:picLocks noChangeAspect="1"/>
          </p:cNvPicPr>
          <p:nvPr/>
        </p:nvPicPr>
        <p:blipFill>
          <a:blip r:embed="rId3"/>
          <a:stretch>
            <a:fillRect/>
          </a:stretch>
        </p:blipFill>
        <p:spPr>
          <a:xfrm>
            <a:off x="1133360" y="1499552"/>
            <a:ext cx="6877279" cy="4630315"/>
          </a:xfrm>
          <a:prstGeom prst="rect">
            <a:avLst/>
          </a:prstGeom>
        </p:spPr>
      </p:pic>
    </p:spTree>
    <p:extLst>
      <p:ext uri="{BB962C8B-B14F-4D97-AF65-F5344CB8AC3E}">
        <p14:creationId xmlns:p14="http://schemas.microsoft.com/office/powerpoint/2010/main" val="722839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BCC6-413B-75F2-144D-6CB49B8C8C1F}"/>
              </a:ext>
            </a:extLst>
          </p:cNvPr>
          <p:cNvSpPr>
            <a:spLocks noGrp="1"/>
          </p:cNvSpPr>
          <p:nvPr>
            <p:ph type="title"/>
          </p:nvPr>
        </p:nvSpPr>
        <p:spPr/>
        <p:txBody>
          <a:bodyPr/>
          <a:lstStyle/>
          <a:p>
            <a:r>
              <a:rPr lang="en-US" dirty="0"/>
              <a:t>MODEL EVALUATION</a:t>
            </a:r>
          </a:p>
        </p:txBody>
      </p:sp>
      <p:sp>
        <p:nvSpPr>
          <p:cNvPr id="9" name="TextBox 8">
            <a:extLst>
              <a:ext uri="{FF2B5EF4-FFF2-40B4-BE49-F238E27FC236}">
                <a16:creationId xmlns:a16="http://schemas.microsoft.com/office/drawing/2014/main" id="{B3C16400-1F24-D5A5-5628-9C6ADEC32EEF}"/>
              </a:ext>
            </a:extLst>
          </p:cNvPr>
          <p:cNvSpPr txBox="1"/>
          <p:nvPr/>
        </p:nvSpPr>
        <p:spPr>
          <a:xfrm>
            <a:off x="457200" y="1437151"/>
            <a:ext cx="4984749" cy="369332"/>
          </a:xfrm>
          <a:prstGeom prst="rect">
            <a:avLst/>
          </a:prstGeom>
          <a:noFill/>
        </p:spPr>
        <p:txBody>
          <a:bodyPr wrap="square" rtlCol="0">
            <a:spAutoFit/>
          </a:bodyPr>
          <a:lstStyle/>
          <a:p>
            <a:r>
              <a:rPr lang="en-US" dirty="0"/>
              <a:t>Sequential CNN Results</a:t>
            </a:r>
          </a:p>
        </p:txBody>
      </p:sp>
      <p:pic>
        <p:nvPicPr>
          <p:cNvPr id="10" name="Picture 9" descr="Chart, line chart&#10;&#10;Description automatically generated">
            <a:extLst>
              <a:ext uri="{FF2B5EF4-FFF2-40B4-BE49-F238E27FC236}">
                <a16:creationId xmlns:a16="http://schemas.microsoft.com/office/drawing/2014/main" id="{BA182F42-A6F2-F528-589D-13A28A90AE9E}"/>
              </a:ext>
            </a:extLst>
          </p:cNvPr>
          <p:cNvPicPr>
            <a:picLocks noChangeAspect="1"/>
          </p:cNvPicPr>
          <p:nvPr/>
        </p:nvPicPr>
        <p:blipFill>
          <a:blip r:embed="rId3"/>
          <a:stretch>
            <a:fillRect/>
          </a:stretch>
        </p:blipFill>
        <p:spPr>
          <a:xfrm>
            <a:off x="846032" y="3512066"/>
            <a:ext cx="3725968" cy="2357120"/>
          </a:xfrm>
          <a:prstGeom prst="rect">
            <a:avLst/>
          </a:prstGeom>
        </p:spPr>
      </p:pic>
      <p:pic>
        <p:nvPicPr>
          <p:cNvPr id="11" name="Picture 10" descr="Chart, line chart&#10;&#10;Description automatically generated">
            <a:extLst>
              <a:ext uri="{FF2B5EF4-FFF2-40B4-BE49-F238E27FC236}">
                <a16:creationId xmlns:a16="http://schemas.microsoft.com/office/drawing/2014/main" id="{674FE51D-3D3D-66B2-7A8D-143BAF71732B}"/>
              </a:ext>
            </a:extLst>
          </p:cNvPr>
          <p:cNvPicPr>
            <a:picLocks noChangeAspect="1"/>
          </p:cNvPicPr>
          <p:nvPr/>
        </p:nvPicPr>
        <p:blipFill>
          <a:blip r:embed="rId4"/>
          <a:stretch>
            <a:fillRect/>
          </a:stretch>
        </p:blipFill>
        <p:spPr>
          <a:xfrm>
            <a:off x="4572000" y="3487301"/>
            <a:ext cx="3725969" cy="2381885"/>
          </a:xfrm>
          <a:prstGeom prst="rect">
            <a:avLst/>
          </a:prstGeom>
        </p:spPr>
      </p:pic>
      <p:pic>
        <p:nvPicPr>
          <p:cNvPr id="12" name="Picture 11">
            <a:extLst>
              <a:ext uri="{FF2B5EF4-FFF2-40B4-BE49-F238E27FC236}">
                <a16:creationId xmlns:a16="http://schemas.microsoft.com/office/drawing/2014/main" id="{6D3B3C08-4674-608E-19A7-80C64BF95F13}"/>
              </a:ext>
            </a:extLst>
          </p:cNvPr>
          <p:cNvPicPr>
            <a:picLocks noChangeAspect="1"/>
          </p:cNvPicPr>
          <p:nvPr/>
        </p:nvPicPr>
        <p:blipFill>
          <a:blip r:embed="rId5"/>
          <a:stretch>
            <a:fillRect/>
          </a:stretch>
        </p:blipFill>
        <p:spPr>
          <a:xfrm>
            <a:off x="1174043" y="2044881"/>
            <a:ext cx="7608713" cy="795528"/>
          </a:xfrm>
          <a:prstGeom prst="rect">
            <a:avLst/>
          </a:prstGeom>
        </p:spPr>
      </p:pic>
    </p:spTree>
    <p:extLst>
      <p:ext uri="{BB962C8B-B14F-4D97-AF65-F5344CB8AC3E}">
        <p14:creationId xmlns:p14="http://schemas.microsoft.com/office/powerpoint/2010/main" val="188910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BCC6-413B-75F2-144D-6CB49B8C8C1F}"/>
              </a:ext>
            </a:extLst>
          </p:cNvPr>
          <p:cNvSpPr>
            <a:spLocks noGrp="1"/>
          </p:cNvSpPr>
          <p:nvPr>
            <p:ph type="title"/>
          </p:nvPr>
        </p:nvSpPr>
        <p:spPr/>
        <p:txBody>
          <a:bodyPr/>
          <a:lstStyle/>
          <a:p>
            <a:r>
              <a:rPr lang="en-US" dirty="0"/>
              <a:t>MODEL EVALUATION</a:t>
            </a:r>
          </a:p>
        </p:txBody>
      </p:sp>
      <p:pic>
        <p:nvPicPr>
          <p:cNvPr id="4" name="Content Placeholder 3" descr="Table&#10;&#10;Description automatically generated">
            <a:extLst>
              <a:ext uri="{FF2B5EF4-FFF2-40B4-BE49-F238E27FC236}">
                <a16:creationId xmlns:a16="http://schemas.microsoft.com/office/drawing/2014/main" id="{DA5D4011-2089-6D9A-40C0-341FB3866761}"/>
              </a:ext>
            </a:extLst>
          </p:cNvPr>
          <p:cNvPicPr>
            <a:picLocks noGrp="1" noChangeAspect="1"/>
          </p:cNvPicPr>
          <p:nvPr>
            <p:ph idx="1"/>
          </p:nvPr>
        </p:nvPicPr>
        <p:blipFill>
          <a:blip r:embed="rId3"/>
          <a:stretch>
            <a:fillRect/>
          </a:stretch>
        </p:blipFill>
        <p:spPr>
          <a:xfrm>
            <a:off x="3029303" y="1945733"/>
            <a:ext cx="5695244" cy="2074267"/>
          </a:xfrm>
          <a:prstGeom prst="rect">
            <a:avLst/>
          </a:prstGeom>
        </p:spPr>
      </p:pic>
      <p:pic>
        <p:nvPicPr>
          <p:cNvPr id="6" name="Picture 5" descr="Chart, line chart&#10;&#10;Description automatically generated">
            <a:extLst>
              <a:ext uri="{FF2B5EF4-FFF2-40B4-BE49-F238E27FC236}">
                <a16:creationId xmlns:a16="http://schemas.microsoft.com/office/drawing/2014/main" id="{52020B53-C374-A38B-39C3-15CACAEAAFBE}"/>
              </a:ext>
            </a:extLst>
          </p:cNvPr>
          <p:cNvPicPr>
            <a:picLocks noChangeAspect="1"/>
          </p:cNvPicPr>
          <p:nvPr/>
        </p:nvPicPr>
        <p:blipFill>
          <a:blip r:embed="rId4"/>
          <a:stretch>
            <a:fillRect/>
          </a:stretch>
        </p:blipFill>
        <p:spPr>
          <a:xfrm>
            <a:off x="5876925" y="4159250"/>
            <a:ext cx="2609850" cy="2239645"/>
          </a:xfrm>
          <a:prstGeom prst="rect">
            <a:avLst/>
          </a:prstGeom>
        </p:spPr>
      </p:pic>
      <p:sp>
        <p:nvSpPr>
          <p:cNvPr id="9" name="TextBox 8">
            <a:extLst>
              <a:ext uri="{FF2B5EF4-FFF2-40B4-BE49-F238E27FC236}">
                <a16:creationId xmlns:a16="http://schemas.microsoft.com/office/drawing/2014/main" id="{B3C16400-1F24-D5A5-5628-9C6ADEC32EEF}"/>
              </a:ext>
            </a:extLst>
          </p:cNvPr>
          <p:cNvSpPr txBox="1"/>
          <p:nvPr/>
        </p:nvSpPr>
        <p:spPr>
          <a:xfrm>
            <a:off x="457200" y="1437151"/>
            <a:ext cx="4984749" cy="369332"/>
          </a:xfrm>
          <a:prstGeom prst="rect">
            <a:avLst/>
          </a:prstGeom>
          <a:noFill/>
        </p:spPr>
        <p:txBody>
          <a:bodyPr wrap="square" rtlCol="0">
            <a:spAutoFit/>
          </a:bodyPr>
          <a:lstStyle/>
          <a:p>
            <a:r>
              <a:rPr lang="en-US" dirty="0"/>
              <a:t>Lime Model Inception Results</a:t>
            </a:r>
          </a:p>
        </p:txBody>
      </p:sp>
      <p:sp>
        <p:nvSpPr>
          <p:cNvPr id="11" name="TextBox 10">
            <a:extLst>
              <a:ext uri="{FF2B5EF4-FFF2-40B4-BE49-F238E27FC236}">
                <a16:creationId xmlns:a16="http://schemas.microsoft.com/office/drawing/2014/main" id="{91A5D3BA-61C6-D457-37BC-7CDD18DB39F9}"/>
              </a:ext>
            </a:extLst>
          </p:cNvPr>
          <p:cNvSpPr txBox="1"/>
          <p:nvPr/>
        </p:nvSpPr>
        <p:spPr>
          <a:xfrm>
            <a:off x="419453" y="2382702"/>
            <a:ext cx="3008489"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were able to successfully detect oil spills by classifying images with an accuracy of 96%, with a loss of 1.79.</a:t>
            </a:r>
          </a:p>
        </p:txBody>
      </p:sp>
      <p:pic>
        <p:nvPicPr>
          <p:cNvPr id="20" name="Picture 19" descr="Chart, line chart&#10;&#10;Description automatically generated">
            <a:extLst>
              <a:ext uri="{FF2B5EF4-FFF2-40B4-BE49-F238E27FC236}">
                <a16:creationId xmlns:a16="http://schemas.microsoft.com/office/drawing/2014/main" id="{B0AEEFA6-93D4-DF92-ED49-BB9B08138CDA}"/>
              </a:ext>
            </a:extLst>
          </p:cNvPr>
          <p:cNvPicPr>
            <a:picLocks noChangeAspect="1"/>
          </p:cNvPicPr>
          <p:nvPr/>
        </p:nvPicPr>
        <p:blipFill>
          <a:blip r:embed="rId5"/>
          <a:stretch>
            <a:fillRect/>
          </a:stretch>
        </p:blipFill>
        <p:spPr>
          <a:xfrm>
            <a:off x="536928" y="3875793"/>
            <a:ext cx="4984750" cy="2295525"/>
          </a:xfrm>
          <a:prstGeom prst="rect">
            <a:avLst/>
          </a:prstGeom>
        </p:spPr>
      </p:pic>
    </p:spTree>
    <p:extLst>
      <p:ext uri="{BB962C8B-B14F-4D97-AF65-F5344CB8AC3E}">
        <p14:creationId xmlns:p14="http://schemas.microsoft.com/office/powerpoint/2010/main" val="415378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BCC6-413B-75F2-144D-6CB49B8C8C1F}"/>
              </a:ext>
            </a:extLst>
          </p:cNvPr>
          <p:cNvSpPr>
            <a:spLocks noGrp="1"/>
          </p:cNvSpPr>
          <p:nvPr>
            <p:ph type="title"/>
          </p:nvPr>
        </p:nvSpPr>
        <p:spPr/>
        <p:txBody>
          <a:bodyPr/>
          <a:lstStyle/>
          <a:p>
            <a:r>
              <a:rPr lang="en-US" dirty="0"/>
              <a:t>MODEL PARAMETRS</a:t>
            </a:r>
          </a:p>
        </p:txBody>
      </p:sp>
      <p:sp>
        <p:nvSpPr>
          <p:cNvPr id="13" name="Content Placeholder 12">
            <a:extLst>
              <a:ext uri="{FF2B5EF4-FFF2-40B4-BE49-F238E27FC236}">
                <a16:creationId xmlns:a16="http://schemas.microsoft.com/office/drawing/2014/main" id="{812A9D80-B844-E424-9F34-D9CAE9DEE316}"/>
              </a:ext>
            </a:extLst>
          </p:cNvPr>
          <p:cNvSpPr>
            <a:spLocks noGrp="1"/>
          </p:cNvSpPr>
          <p:nvPr>
            <p:ph idx="1"/>
          </p:nvPr>
        </p:nvSpPr>
        <p:spPr/>
        <p:txBody>
          <a:bodyPr/>
          <a:lstStyle/>
          <a:p>
            <a:r>
              <a:rPr lang="en-US" dirty="0"/>
              <a:t>  </a:t>
            </a:r>
          </a:p>
        </p:txBody>
      </p:sp>
      <p:pic>
        <p:nvPicPr>
          <p:cNvPr id="14" name="Picture 13">
            <a:extLst>
              <a:ext uri="{FF2B5EF4-FFF2-40B4-BE49-F238E27FC236}">
                <a16:creationId xmlns:a16="http://schemas.microsoft.com/office/drawing/2014/main" id="{83615875-B5F3-1AAC-D1F4-E31748A82A5E}"/>
              </a:ext>
            </a:extLst>
          </p:cNvPr>
          <p:cNvPicPr>
            <a:picLocks noChangeAspect="1"/>
          </p:cNvPicPr>
          <p:nvPr/>
        </p:nvPicPr>
        <p:blipFill>
          <a:blip r:embed="rId3"/>
          <a:stretch>
            <a:fillRect/>
          </a:stretch>
        </p:blipFill>
        <p:spPr>
          <a:xfrm>
            <a:off x="289013" y="1355724"/>
            <a:ext cx="8005462" cy="3645254"/>
          </a:xfrm>
          <a:prstGeom prst="rect">
            <a:avLst/>
          </a:prstGeom>
        </p:spPr>
      </p:pic>
    </p:spTree>
    <p:extLst>
      <p:ext uri="{BB962C8B-B14F-4D97-AF65-F5344CB8AC3E}">
        <p14:creationId xmlns:p14="http://schemas.microsoft.com/office/powerpoint/2010/main" val="1316448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BCC6-413B-75F2-144D-6CB49B8C8C1F}"/>
              </a:ext>
            </a:extLst>
          </p:cNvPr>
          <p:cNvSpPr>
            <a:spLocks noGrp="1"/>
          </p:cNvSpPr>
          <p:nvPr>
            <p:ph type="title"/>
          </p:nvPr>
        </p:nvSpPr>
        <p:spPr/>
        <p:txBody>
          <a:bodyPr/>
          <a:lstStyle/>
          <a:p>
            <a:r>
              <a:rPr lang="en-US" dirty="0"/>
              <a:t>MODEL EVALUATION</a:t>
            </a:r>
          </a:p>
        </p:txBody>
      </p:sp>
      <p:pic>
        <p:nvPicPr>
          <p:cNvPr id="3" name="Picture 2" descr="Chart, line chart&#10;&#10;Description automatically generated">
            <a:extLst>
              <a:ext uri="{FF2B5EF4-FFF2-40B4-BE49-F238E27FC236}">
                <a16:creationId xmlns:a16="http://schemas.microsoft.com/office/drawing/2014/main" id="{40BEB3F6-0DD5-9ECF-8DF7-C3BB96CE49CA}"/>
              </a:ext>
            </a:extLst>
          </p:cNvPr>
          <p:cNvPicPr>
            <a:picLocks noChangeAspect="1"/>
          </p:cNvPicPr>
          <p:nvPr/>
        </p:nvPicPr>
        <p:blipFill>
          <a:blip r:embed="rId3"/>
          <a:stretch>
            <a:fillRect/>
          </a:stretch>
        </p:blipFill>
        <p:spPr>
          <a:xfrm>
            <a:off x="1021433" y="2621860"/>
            <a:ext cx="3437678" cy="3366706"/>
          </a:xfrm>
          <a:prstGeom prst="rect">
            <a:avLst/>
          </a:prstGeom>
        </p:spPr>
      </p:pic>
      <p:pic>
        <p:nvPicPr>
          <p:cNvPr id="4" name="Picture 3">
            <a:extLst>
              <a:ext uri="{FF2B5EF4-FFF2-40B4-BE49-F238E27FC236}">
                <a16:creationId xmlns:a16="http://schemas.microsoft.com/office/drawing/2014/main" id="{E589D18E-0DC1-4DDB-3EF7-3E76B434249C}"/>
              </a:ext>
            </a:extLst>
          </p:cNvPr>
          <p:cNvPicPr>
            <a:picLocks noChangeAspect="1"/>
          </p:cNvPicPr>
          <p:nvPr/>
        </p:nvPicPr>
        <p:blipFill>
          <a:blip r:embed="rId4"/>
          <a:stretch>
            <a:fillRect/>
          </a:stretch>
        </p:blipFill>
        <p:spPr>
          <a:xfrm>
            <a:off x="4684891" y="2652610"/>
            <a:ext cx="3783874" cy="3335955"/>
          </a:xfrm>
          <a:prstGeom prst="rect">
            <a:avLst/>
          </a:prstGeom>
        </p:spPr>
      </p:pic>
      <p:sp>
        <p:nvSpPr>
          <p:cNvPr id="5" name="TextBox 4">
            <a:extLst>
              <a:ext uri="{FF2B5EF4-FFF2-40B4-BE49-F238E27FC236}">
                <a16:creationId xmlns:a16="http://schemas.microsoft.com/office/drawing/2014/main" id="{0B9825FC-4473-1E96-4CC4-EE341F79C9D3}"/>
              </a:ext>
            </a:extLst>
          </p:cNvPr>
          <p:cNvSpPr txBox="1"/>
          <p:nvPr/>
        </p:nvSpPr>
        <p:spPr>
          <a:xfrm>
            <a:off x="1659467" y="1490133"/>
            <a:ext cx="3459024" cy="923330"/>
          </a:xfrm>
          <a:prstGeom prst="rect">
            <a:avLst/>
          </a:prstGeom>
          <a:noFill/>
        </p:spPr>
        <p:txBody>
          <a:bodyPr wrap="none" rtlCol="0">
            <a:spAutoFit/>
          </a:bodyPr>
          <a:lstStyle/>
          <a:p>
            <a:pPr marL="0" marR="0"/>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r>
              <a:rPr lang="en-US" sz="1800" b="1" dirty="0">
                <a:effectLst/>
                <a:latin typeface="Times New Roman" panose="02020603050405020304" pitchFamily="18" charset="0"/>
                <a:ea typeface="Times New Roman" panose="02020603050405020304" pitchFamily="18" charset="0"/>
              </a:rPr>
              <a:t>U-Net Image SEGMENTATION:</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3597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C972-009A-CE07-619B-429EBCF8C0EA}"/>
              </a:ext>
            </a:extLst>
          </p:cNvPr>
          <p:cNvSpPr>
            <a:spLocks noGrp="1"/>
          </p:cNvSpPr>
          <p:nvPr>
            <p:ph type="title"/>
          </p:nvPr>
        </p:nvSpPr>
        <p:spPr>
          <a:xfrm>
            <a:off x="457200" y="403224"/>
            <a:ext cx="8229600" cy="981075"/>
          </a:xfrm>
        </p:spPr>
        <p:txBody>
          <a:bodyPr/>
          <a:lstStyle/>
          <a:p>
            <a:r>
              <a:rPr lang="en-IN" dirty="0"/>
              <a:t>Future Scope</a:t>
            </a:r>
          </a:p>
        </p:txBody>
      </p:sp>
      <p:sp>
        <p:nvSpPr>
          <p:cNvPr id="3" name="Content Placeholder 2">
            <a:extLst>
              <a:ext uri="{FF2B5EF4-FFF2-40B4-BE49-F238E27FC236}">
                <a16:creationId xmlns:a16="http://schemas.microsoft.com/office/drawing/2014/main" id="{6313F188-9BC7-6360-6DA1-460A75957022}"/>
              </a:ext>
            </a:extLst>
          </p:cNvPr>
          <p:cNvSpPr>
            <a:spLocks noGrp="1"/>
          </p:cNvSpPr>
          <p:nvPr>
            <p:ph idx="1"/>
          </p:nvPr>
        </p:nvSpPr>
        <p:spPr>
          <a:xfrm>
            <a:off x="457200" y="1600200"/>
            <a:ext cx="4762500" cy="4327524"/>
          </a:xfrm>
        </p:spPr>
        <p:txBody>
          <a:bodyPr>
            <a:normAutofit/>
          </a:bodyPr>
          <a:lstStyle/>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Integration of unmanned underwater vehicles to capture and transmit data about oil spills that occur below the surface.</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Improvement of deep learning algorithms to improve the accuracy of spill detection and reduce false positives.</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Integration of real-time data from satellites and aerial imagery to improve the speed and accuracy of oil spill detection.</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Expansion of the project to cover larger areas and multiple types of water bodies.</a:t>
            </a:r>
          </a:p>
          <a:p>
            <a:pPr algn="l">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Development of a user-friendly interface to allow for easy access and analysis of oil spill data by stakeholders and decision-makers.</a:t>
            </a:r>
          </a:p>
        </p:txBody>
      </p:sp>
      <p:pic>
        <p:nvPicPr>
          <p:cNvPr id="5122" name="Picture 2" descr="What Is Artificial Intelligence And Future Scope | Chitkara University">
            <a:extLst>
              <a:ext uri="{FF2B5EF4-FFF2-40B4-BE49-F238E27FC236}">
                <a16:creationId xmlns:a16="http://schemas.microsoft.com/office/drawing/2014/main" id="{BD5758AA-EEEC-A2D7-995A-B9ACE76AA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146300"/>
            <a:ext cx="3634647"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7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A6C9322-38C6-29BA-3856-C5BC4CD65BDF}"/>
              </a:ext>
            </a:extLst>
          </p:cNvPr>
          <p:cNvSpPr>
            <a:spLocks noGrp="1" noChangeArrowheads="1"/>
          </p:cNvSpPr>
          <p:nvPr>
            <p:ph idx="1"/>
          </p:nvPr>
        </p:nvSpPr>
        <p:spPr bwMode="auto">
          <a:xfrm>
            <a:off x="457200" y="1996708"/>
            <a:ext cx="405078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conclusion, the development and implementation of an oil spill detection project using deep learning technology is a significant step forward in mitigating the negative impacts of oil spills. With the ability to rapidly identify the location and origin of oil spills, we can work towards controlling the spread and minimizing the economic, social, and environmental damage caused by these accidents. Through the continued development and improvement of this project, we can work towards creating a safer and more sustainable future.</a:t>
            </a:r>
          </a:p>
        </p:txBody>
      </p:sp>
      <p:pic>
        <p:nvPicPr>
          <p:cNvPr id="6147" name="Picture 3" descr="Premium Photo | Word conclusion on torn paper business concept">
            <a:extLst>
              <a:ext uri="{FF2B5EF4-FFF2-40B4-BE49-F238E27FC236}">
                <a16:creationId xmlns:a16="http://schemas.microsoft.com/office/drawing/2014/main" id="{D07D854F-C951-8CCF-A3E5-CC691F7C26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314" y="0"/>
            <a:ext cx="6478785" cy="169796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How to Write Conclusions That Don't Suck">
            <a:extLst>
              <a:ext uri="{FF2B5EF4-FFF2-40B4-BE49-F238E27FC236}">
                <a16:creationId xmlns:a16="http://schemas.microsoft.com/office/drawing/2014/main" id="{AAC40FD9-6733-D57D-8145-CFD8BD664D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2706" y="2508249"/>
            <a:ext cx="4050781" cy="227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40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624F1E-5ADF-1CC9-EE1F-E2403D77D3DB}"/>
              </a:ext>
            </a:extLst>
          </p:cNvPr>
          <p:cNvPicPr>
            <a:picLocks noChangeAspect="1"/>
          </p:cNvPicPr>
          <p:nvPr/>
        </p:nvPicPr>
        <p:blipFill>
          <a:blip r:embed="rId3"/>
          <a:stretch>
            <a:fillRect/>
          </a:stretch>
        </p:blipFill>
        <p:spPr>
          <a:xfrm>
            <a:off x="306" y="0"/>
            <a:ext cx="9143694" cy="6858000"/>
          </a:xfrm>
          <a:prstGeom prst="rect">
            <a:avLst/>
          </a:prstGeom>
        </p:spPr>
      </p:pic>
      <p:sp>
        <p:nvSpPr>
          <p:cNvPr id="4" name="TextBox 3">
            <a:extLst>
              <a:ext uri="{FF2B5EF4-FFF2-40B4-BE49-F238E27FC236}">
                <a16:creationId xmlns:a16="http://schemas.microsoft.com/office/drawing/2014/main" id="{BDC89DD5-6E66-180C-D78E-0F0FEA69D830}"/>
              </a:ext>
            </a:extLst>
          </p:cNvPr>
          <p:cNvSpPr txBox="1"/>
          <p:nvPr/>
        </p:nvSpPr>
        <p:spPr>
          <a:xfrm>
            <a:off x="1244600" y="2644170"/>
            <a:ext cx="6870700" cy="1569660"/>
          </a:xfrm>
          <a:prstGeom prst="rect">
            <a:avLst/>
          </a:prstGeom>
          <a:noFill/>
        </p:spPr>
        <p:txBody>
          <a:bodyPr wrap="square" rtlCol="0">
            <a:spAutoFit/>
          </a:bodyPr>
          <a:lstStyle/>
          <a:p>
            <a:pPr algn="ctr"/>
            <a:r>
              <a:rPr lang="en-IN" sz="9600" dirty="0"/>
              <a:t>THANK YOU</a:t>
            </a:r>
          </a:p>
        </p:txBody>
      </p:sp>
    </p:spTree>
    <p:extLst>
      <p:ext uri="{BB962C8B-B14F-4D97-AF65-F5344CB8AC3E}">
        <p14:creationId xmlns:p14="http://schemas.microsoft.com/office/powerpoint/2010/main" val="369751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US" sz="2800" dirty="0"/>
              <a:t> </a:t>
            </a:r>
            <a:r>
              <a:rPr lang="en-US" sz="28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Problem Statement</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Data </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Architectures</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Methodology</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Evaluation and Results</a:t>
            </a:r>
          </a:p>
          <a:p>
            <a:pPr>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Conclusion</a:t>
            </a:r>
            <a:endParaRPr lang="en-US" sz="2800" dirty="0"/>
          </a:p>
        </p:txBody>
      </p:sp>
      <p:pic>
        <p:nvPicPr>
          <p:cNvPr id="5" name="Picture 4">
            <a:extLst>
              <a:ext uri="{FF2B5EF4-FFF2-40B4-BE49-F238E27FC236}">
                <a16:creationId xmlns:a16="http://schemas.microsoft.com/office/drawing/2014/main" id="{2BCAEB2B-CC92-C42F-76B5-D96C67919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750" y="1355724"/>
            <a:ext cx="2619741" cy="3886742"/>
          </a:xfrm>
          <a:prstGeom prst="rect">
            <a:avLst/>
          </a:prstGeom>
        </p:spPr>
      </p:pic>
    </p:spTree>
    <p:extLst>
      <p:ext uri="{BB962C8B-B14F-4D97-AF65-F5344CB8AC3E}">
        <p14:creationId xmlns:p14="http://schemas.microsoft.com/office/powerpoint/2010/main" val="142528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5983D-32C0-E091-8AC0-38D6FA0FF14E}"/>
              </a:ext>
            </a:extLst>
          </p:cNvPr>
          <p:cNvSpPr>
            <a:spLocks noGrp="1"/>
          </p:cNvSpPr>
          <p:nvPr>
            <p:ph type="title"/>
          </p:nvPr>
        </p:nvSpPr>
        <p:spPr>
          <a:xfrm>
            <a:off x="457200" y="134471"/>
            <a:ext cx="8229600" cy="726141"/>
          </a:xfrm>
          <a:ln w="19050">
            <a:solidFill>
              <a:schemeClr val="tx1"/>
            </a:solidFill>
          </a:ln>
        </p:spPr>
        <p:txBody>
          <a:bodyPr>
            <a:normAutofit/>
          </a:bodyPr>
          <a:lstStyle/>
          <a:p>
            <a:r>
              <a:rPr lang="en-IN" dirty="0"/>
              <a:t>Oil Spill Cycle</a:t>
            </a:r>
          </a:p>
        </p:txBody>
      </p:sp>
      <p:pic>
        <p:nvPicPr>
          <p:cNvPr id="5" name="Content Placeholder 4">
            <a:extLst>
              <a:ext uri="{FF2B5EF4-FFF2-40B4-BE49-F238E27FC236}">
                <a16:creationId xmlns:a16="http://schemas.microsoft.com/office/drawing/2014/main" id="{3F7B2D0D-CCAB-E037-0167-124CC77E30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9588" y="2484343"/>
            <a:ext cx="2450214" cy="2131544"/>
          </a:xfrm>
        </p:spPr>
      </p:pic>
      <p:sp>
        <p:nvSpPr>
          <p:cNvPr id="7" name="Rectangle: Rounded Corners 6">
            <a:extLst>
              <a:ext uri="{FF2B5EF4-FFF2-40B4-BE49-F238E27FC236}">
                <a16:creationId xmlns:a16="http://schemas.microsoft.com/office/drawing/2014/main" id="{BD8C47B3-877E-A48D-421A-01B4F592D5D5}"/>
              </a:ext>
            </a:extLst>
          </p:cNvPr>
          <p:cNvSpPr/>
          <p:nvPr/>
        </p:nvSpPr>
        <p:spPr>
          <a:xfrm>
            <a:off x="1997513" y="4950999"/>
            <a:ext cx="2658708" cy="926432"/>
          </a:xfrm>
          <a:prstGeom prst="roundRect">
            <a:avLst/>
          </a:prstGeom>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release of crude oil or petroleum products into the environment</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9169AF9-F51C-A36C-94AC-D2228C7E0BF7}"/>
              </a:ext>
            </a:extLst>
          </p:cNvPr>
          <p:cNvSpPr/>
          <p:nvPr/>
        </p:nvSpPr>
        <p:spPr>
          <a:xfrm>
            <a:off x="265237" y="2506576"/>
            <a:ext cx="2658708" cy="1319466"/>
          </a:xfrm>
          <a:prstGeom prst="roundRect">
            <a:avLst/>
          </a:prstGeom>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2">
                    <a:lumMod val="10000"/>
                  </a:schemeClr>
                </a:solidFill>
                <a:latin typeface="Times New Roman" panose="02020603050405020304" pitchFamily="18" charset="0"/>
                <a:cs typeface="Times New Roman" panose="02020603050405020304" pitchFamily="18" charset="0"/>
              </a:rPr>
              <a:t>C</a:t>
            </a:r>
            <a:r>
              <a:rPr lang="en-US" b="0" i="0" dirty="0">
                <a:solidFill>
                  <a:schemeClr val="bg2">
                    <a:lumMod val="10000"/>
                  </a:schemeClr>
                </a:solidFill>
                <a:effectLst/>
                <a:latin typeface="Times New Roman" panose="02020603050405020304" pitchFamily="18" charset="0"/>
                <a:cs typeface="Times New Roman" panose="02020603050405020304" pitchFamily="18" charset="0"/>
              </a:rPr>
              <a:t>an go anywhere that oil is spilled or released into the environment, including on land or in water.</a:t>
            </a:r>
            <a:endParaRPr lang="en-IN" dirty="0">
              <a:ln w="0"/>
              <a:solidFill>
                <a:schemeClr val="bg2">
                  <a:lumMod val="1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5AB95B8-45CE-89C9-8020-1C3A0945CC41}"/>
              </a:ext>
            </a:extLst>
          </p:cNvPr>
          <p:cNvSpPr/>
          <p:nvPr/>
        </p:nvSpPr>
        <p:spPr>
          <a:xfrm>
            <a:off x="5564740" y="4930942"/>
            <a:ext cx="3290501" cy="1686425"/>
          </a:xfrm>
          <a:prstGeom prst="roundRect">
            <a:avLst/>
          </a:prstGeom>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74151"/>
                </a:solidFill>
                <a:effectLst/>
                <a:latin typeface="Times New Roman" panose="02020603050405020304" pitchFamily="18" charset="0"/>
                <a:cs typeface="Times New Roman" panose="02020603050405020304" pitchFamily="18" charset="0"/>
              </a:rPr>
              <a:t>with measures such as regulations on oil drilling and transportation, technology to detect and prevent spills, and contingency plans to respond quickly in the event of a spill.</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CA29263-906F-3B9E-D337-17B9797FE6BA}"/>
              </a:ext>
            </a:extLst>
          </p:cNvPr>
          <p:cNvSpPr/>
          <p:nvPr/>
        </p:nvSpPr>
        <p:spPr>
          <a:xfrm>
            <a:off x="3242646" y="980568"/>
            <a:ext cx="2658708" cy="926432"/>
          </a:xfrm>
          <a:prstGeom prst="roundRect">
            <a:avLst/>
          </a:prstGeom>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74151"/>
                </a:solidFill>
                <a:effectLst/>
                <a:latin typeface="Times New Roman" panose="02020603050405020304" pitchFamily="18" charset="0"/>
                <a:cs typeface="Times New Roman" panose="02020603050405020304" pitchFamily="18" charset="0"/>
              </a:rPr>
              <a:t>This have devastating impacts on ecosystems, wildlife, and humans.</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20C1086C-241E-7389-A768-E9A9F6CE4042}"/>
              </a:ext>
            </a:extLst>
          </p:cNvPr>
          <p:cNvSpPr/>
          <p:nvPr/>
        </p:nvSpPr>
        <p:spPr>
          <a:xfrm>
            <a:off x="6388497" y="2506576"/>
            <a:ext cx="2466745" cy="1319466"/>
          </a:xfrm>
          <a:prstGeom prst="roundRect">
            <a:avLst/>
          </a:prstGeom>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i="0" dirty="0">
                <a:solidFill>
                  <a:srgbClr val="374151"/>
                </a:solidFill>
                <a:effectLst/>
                <a:latin typeface="Times New Roman" panose="02020603050405020304" pitchFamily="18" charset="0"/>
                <a:cs typeface="Times New Roman" panose="02020603050405020304" pitchFamily="18" charset="0"/>
              </a:rPr>
              <a:t>harm or kill wildlife, and negatively affect the health of humans who come into contact </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17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8F6C-BCF7-B583-0840-7DC64319FA29}"/>
              </a:ext>
            </a:extLst>
          </p:cNvPr>
          <p:cNvSpPr>
            <a:spLocks noGrp="1"/>
          </p:cNvSpPr>
          <p:nvPr>
            <p:ph type="title"/>
          </p:nvPr>
        </p:nvSpPr>
        <p:spPr/>
        <p:txBody>
          <a:bodyPr/>
          <a:lstStyle/>
          <a:p>
            <a:r>
              <a:rPr lang="en-IN" dirty="0"/>
              <a:t>Means of Transport</a:t>
            </a:r>
          </a:p>
        </p:txBody>
      </p:sp>
      <p:graphicFrame>
        <p:nvGraphicFramePr>
          <p:cNvPr id="4" name="Content Placeholder 3">
            <a:extLst>
              <a:ext uri="{FF2B5EF4-FFF2-40B4-BE49-F238E27FC236}">
                <a16:creationId xmlns:a16="http://schemas.microsoft.com/office/drawing/2014/main" id="{8C5E572C-8733-2CE8-800A-BF24F8C9050C}"/>
              </a:ext>
            </a:extLst>
          </p:cNvPr>
          <p:cNvGraphicFramePr>
            <a:graphicFrameLocks noGrp="1"/>
          </p:cNvGraphicFramePr>
          <p:nvPr>
            <p:ph idx="1"/>
            <p:extLst>
              <p:ext uri="{D42A27DB-BD31-4B8C-83A1-F6EECF244321}">
                <p14:modId xmlns:p14="http://schemas.microsoft.com/office/powerpoint/2010/main" val="4047387773"/>
              </p:ext>
            </p:extLst>
          </p:nvPr>
        </p:nvGraphicFramePr>
        <p:xfrm>
          <a:off x="577516" y="2853489"/>
          <a:ext cx="8229600" cy="3601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D91F3C0-B29D-6221-0B59-31CABE526A42}"/>
              </a:ext>
            </a:extLst>
          </p:cNvPr>
          <p:cNvPicPr>
            <a:picLocks noChangeAspect="1"/>
          </p:cNvPicPr>
          <p:nvPr/>
        </p:nvPicPr>
        <p:blipFill>
          <a:blip r:embed="rId8"/>
          <a:stretch>
            <a:fillRect/>
          </a:stretch>
        </p:blipFill>
        <p:spPr>
          <a:xfrm>
            <a:off x="692307" y="1198753"/>
            <a:ext cx="2351682" cy="1526802"/>
          </a:xfrm>
          <a:prstGeom prst="rect">
            <a:avLst/>
          </a:prstGeom>
        </p:spPr>
      </p:pic>
      <p:pic>
        <p:nvPicPr>
          <p:cNvPr id="8" name="Picture 7">
            <a:extLst>
              <a:ext uri="{FF2B5EF4-FFF2-40B4-BE49-F238E27FC236}">
                <a16:creationId xmlns:a16="http://schemas.microsoft.com/office/drawing/2014/main" id="{E3DC6FFF-1551-8564-8B6D-FF5449ABC135}"/>
              </a:ext>
            </a:extLst>
          </p:cNvPr>
          <p:cNvPicPr>
            <a:picLocks noChangeAspect="1"/>
          </p:cNvPicPr>
          <p:nvPr/>
        </p:nvPicPr>
        <p:blipFill>
          <a:blip r:embed="rId9"/>
          <a:stretch>
            <a:fillRect/>
          </a:stretch>
        </p:blipFill>
        <p:spPr>
          <a:xfrm>
            <a:off x="3489158" y="1202031"/>
            <a:ext cx="2454442" cy="1523524"/>
          </a:xfrm>
          <a:prstGeom prst="rect">
            <a:avLst/>
          </a:prstGeom>
        </p:spPr>
      </p:pic>
      <p:pic>
        <p:nvPicPr>
          <p:cNvPr id="10" name="Picture 9">
            <a:extLst>
              <a:ext uri="{FF2B5EF4-FFF2-40B4-BE49-F238E27FC236}">
                <a16:creationId xmlns:a16="http://schemas.microsoft.com/office/drawing/2014/main" id="{95E4C73E-1DCB-E959-5CE8-73FF2E50546D}"/>
              </a:ext>
            </a:extLst>
          </p:cNvPr>
          <p:cNvPicPr>
            <a:picLocks noChangeAspect="1"/>
          </p:cNvPicPr>
          <p:nvPr/>
        </p:nvPicPr>
        <p:blipFill>
          <a:blip r:embed="rId10"/>
          <a:stretch>
            <a:fillRect/>
          </a:stretch>
        </p:blipFill>
        <p:spPr>
          <a:xfrm>
            <a:off x="6244389" y="1202031"/>
            <a:ext cx="2562728" cy="1523524"/>
          </a:xfrm>
          <a:prstGeom prst="rect">
            <a:avLst/>
          </a:prstGeom>
        </p:spPr>
      </p:pic>
    </p:spTree>
    <p:extLst>
      <p:ext uri="{BB962C8B-B14F-4D97-AF65-F5344CB8AC3E}">
        <p14:creationId xmlns:p14="http://schemas.microsoft.com/office/powerpoint/2010/main" val="16966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8A8E-06DE-EEB6-3004-805204B63E7B}"/>
              </a:ext>
            </a:extLst>
          </p:cNvPr>
          <p:cNvSpPr>
            <a:spLocks noGrp="1"/>
          </p:cNvSpPr>
          <p:nvPr>
            <p:ph type="title"/>
          </p:nvPr>
        </p:nvSpPr>
        <p:spPr>
          <a:xfrm>
            <a:off x="887505" y="-13447"/>
            <a:ext cx="2755232" cy="795528"/>
          </a:xfrm>
        </p:spPr>
        <p:txBody>
          <a:bodyPr/>
          <a:lstStyle/>
          <a:p>
            <a:r>
              <a:rPr lang="en-IN" dirty="0"/>
              <a:t>Oil Spill </a:t>
            </a:r>
          </a:p>
        </p:txBody>
      </p:sp>
      <p:pic>
        <p:nvPicPr>
          <p:cNvPr id="7" name="Content Placeholder 6">
            <a:extLst>
              <a:ext uri="{FF2B5EF4-FFF2-40B4-BE49-F238E27FC236}">
                <a16:creationId xmlns:a16="http://schemas.microsoft.com/office/drawing/2014/main" id="{4C20491D-4CA8-24E1-2879-BEAA1A845C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12783" y="4506912"/>
            <a:ext cx="3531217" cy="2351088"/>
          </a:xfrm>
        </p:spPr>
      </p:pic>
      <p:pic>
        <p:nvPicPr>
          <p:cNvPr id="5" name="Picture 4">
            <a:extLst>
              <a:ext uri="{FF2B5EF4-FFF2-40B4-BE49-F238E27FC236}">
                <a16:creationId xmlns:a16="http://schemas.microsoft.com/office/drawing/2014/main" id="{86E2F015-14C4-B163-3963-82A54CCB38AE}"/>
              </a:ext>
            </a:extLst>
          </p:cNvPr>
          <p:cNvPicPr>
            <a:picLocks noChangeAspect="1"/>
          </p:cNvPicPr>
          <p:nvPr/>
        </p:nvPicPr>
        <p:blipFill>
          <a:blip r:embed="rId4"/>
          <a:stretch>
            <a:fillRect/>
          </a:stretch>
        </p:blipFill>
        <p:spPr>
          <a:xfrm>
            <a:off x="4814046" y="1"/>
            <a:ext cx="4329953" cy="2310798"/>
          </a:xfrm>
          <a:prstGeom prst="rect">
            <a:avLst/>
          </a:prstGeom>
        </p:spPr>
      </p:pic>
      <p:pic>
        <p:nvPicPr>
          <p:cNvPr id="9" name="Picture 8">
            <a:extLst>
              <a:ext uri="{FF2B5EF4-FFF2-40B4-BE49-F238E27FC236}">
                <a16:creationId xmlns:a16="http://schemas.microsoft.com/office/drawing/2014/main" id="{0C98C0ED-3304-5513-5378-B3C07ECCB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234" y="2286000"/>
            <a:ext cx="2218765" cy="2285999"/>
          </a:xfrm>
          <a:prstGeom prst="rect">
            <a:avLst/>
          </a:prstGeom>
        </p:spPr>
      </p:pic>
      <p:pic>
        <p:nvPicPr>
          <p:cNvPr id="11" name="Picture 10">
            <a:extLst>
              <a:ext uri="{FF2B5EF4-FFF2-40B4-BE49-F238E27FC236}">
                <a16:creationId xmlns:a16="http://schemas.microsoft.com/office/drawing/2014/main" id="{1E39247B-7760-3DEC-00E1-1EAD9C993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4044" y="2286000"/>
            <a:ext cx="2111189" cy="2285999"/>
          </a:xfrm>
          <a:prstGeom prst="rect">
            <a:avLst/>
          </a:prstGeom>
        </p:spPr>
      </p:pic>
      <p:pic>
        <p:nvPicPr>
          <p:cNvPr id="13" name="Picture 12">
            <a:extLst>
              <a:ext uri="{FF2B5EF4-FFF2-40B4-BE49-F238E27FC236}">
                <a16:creationId xmlns:a16="http://schemas.microsoft.com/office/drawing/2014/main" id="{C6196344-F371-5582-2420-815B67A6A7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72000"/>
            <a:ext cx="5612783" cy="2310798"/>
          </a:xfrm>
          <a:prstGeom prst="rect">
            <a:avLst/>
          </a:prstGeom>
        </p:spPr>
      </p:pic>
      <p:sp>
        <p:nvSpPr>
          <p:cNvPr id="16" name="Rectangle 2">
            <a:extLst>
              <a:ext uri="{FF2B5EF4-FFF2-40B4-BE49-F238E27FC236}">
                <a16:creationId xmlns:a16="http://schemas.microsoft.com/office/drawing/2014/main" id="{B5153B6E-C9B3-4612-E43F-4ACF8AECB752}"/>
              </a:ext>
            </a:extLst>
          </p:cNvPr>
          <p:cNvSpPr>
            <a:spLocks noChangeArrowheads="1"/>
          </p:cNvSpPr>
          <p:nvPr/>
        </p:nvSpPr>
        <p:spPr bwMode="auto">
          <a:xfrm>
            <a:off x="0" y="1109514"/>
            <a:ext cx="470647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Oil spills can be the result of various factors, including mistakes made by humans, natural calamities, technical issues, or intentional acts of releasing oil.</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Human error accounts for an estimated 30-50% of all oil spills, while equipment failure or malfunction is responsible for around 20-40% of such incidents.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the United States, an average of 12,000 to 15,000 oil spills are reported annually. </a:t>
            </a:r>
          </a:p>
        </p:txBody>
      </p:sp>
    </p:spTree>
    <p:extLst>
      <p:ext uri="{BB962C8B-B14F-4D97-AF65-F5344CB8AC3E}">
        <p14:creationId xmlns:p14="http://schemas.microsoft.com/office/powerpoint/2010/main" val="377891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448C-DE1F-610B-3842-F6ACD745B9D5}"/>
              </a:ext>
            </a:extLst>
          </p:cNvPr>
          <p:cNvSpPr>
            <a:spLocks noGrp="1"/>
          </p:cNvSpPr>
          <p:nvPr>
            <p:ph type="title"/>
          </p:nvPr>
        </p:nvSpPr>
        <p:spPr/>
        <p:txBody>
          <a:bodyPr/>
          <a:lstStyle/>
          <a:p>
            <a:r>
              <a:rPr lang="en-IN" dirty="0"/>
              <a:t>Reasons</a:t>
            </a:r>
          </a:p>
        </p:txBody>
      </p:sp>
      <p:sp>
        <p:nvSpPr>
          <p:cNvPr id="3" name="Content Placeholder 2">
            <a:extLst>
              <a:ext uri="{FF2B5EF4-FFF2-40B4-BE49-F238E27FC236}">
                <a16:creationId xmlns:a16="http://schemas.microsoft.com/office/drawing/2014/main" id="{6EA255E6-9E79-22F7-5654-3C6B9AA2A57F}"/>
              </a:ext>
            </a:extLst>
          </p:cNvPr>
          <p:cNvSpPr>
            <a:spLocks noGrp="1"/>
          </p:cNvSpPr>
          <p:nvPr>
            <p:ph idx="1"/>
          </p:nvPr>
        </p:nvSpPr>
        <p:spPr>
          <a:xfrm>
            <a:off x="457200" y="2003612"/>
            <a:ext cx="2675965" cy="3924112"/>
          </a:xfrm>
        </p:spPr>
        <p:txBody>
          <a:bodyPr>
            <a:normAutofit/>
          </a:bodyPr>
          <a:lstStyle/>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Human error </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Equipment failure</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Natural disasters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Sabotage or terrorism</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Illegal activities</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Aging infrastructure</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Lack of regulations</a:t>
            </a:r>
          </a:p>
        </p:txBody>
      </p:sp>
      <p:pic>
        <p:nvPicPr>
          <p:cNvPr id="5" name="Picture 4">
            <a:extLst>
              <a:ext uri="{FF2B5EF4-FFF2-40B4-BE49-F238E27FC236}">
                <a16:creationId xmlns:a16="http://schemas.microsoft.com/office/drawing/2014/main" id="{EAE292AF-87A7-B013-9BB6-11FEBDD6D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164" y="1664231"/>
            <a:ext cx="5739921" cy="3011771"/>
          </a:xfrm>
          <a:prstGeom prst="rect">
            <a:avLst/>
          </a:prstGeom>
        </p:spPr>
      </p:pic>
    </p:spTree>
    <p:extLst>
      <p:ext uri="{BB962C8B-B14F-4D97-AF65-F5344CB8AC3E}">
        <p14:creationId xmlns:p14="http://schemas.microsoft.com/office/powerpoint/2010/main" val="36667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9D27E6F-E7D8-CC6A-3154-3658875A92A0}"/>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46171" y="7137"/>
            <a:ext cx="2329030" cy="166890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50AECC5-0799-AB49-E30A-90CCE0684D75}"/>
              </a:ext>
            </a:extLst>
          </p:cNvPr>
          <p:cNvSpPr/>
          <p:nvPr/>
        </p:nvSpPr>
        <p:spPr>
          <a:xfrm>
            <a:off x="3780583" y="2635624"/>
            <a:ext cx="1707777" cy="1586752"/>
          </a:xfrm>
          <a:prstGeom prst="ellipse">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Ways of cleaning </a:t>
            </a:r>
          </a:p>
        </p:txBody>
      </p:sp>
      <p:pic>
        <p:nvPicPr>
          <p:cNvPr id="2052" name="Picture 4" descr="Sunlight reduces effectiveness of dispersants used in oil spills">
            <a:extLst>
              <a:ext uri="{FF2B5EF4-FFF2-40B4-BE49-F238E27FC236}">
                <a16:creationId xmlns:a16="http://schemas.microsoft.com/office/drawing/2014/main" id="{29E6E41C-5DFE-2157-85C9-4B428C6706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360" y="0"/>
            <a:ext cx="3411297" cy="16947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6B1B6F6A-6268-C8BC-320F-5C97C5360659}"/>
              </a:ext>
            </a:extLst>
          </p:cNvPr>
          <p:cNvSpPr/>
          <p:nvPr/>
        </p:nvSpPr>
        <p:spPr>
          <a:xfrm>
            <a:off x="4298889" y="4715275"/>
            <a:ext cx="2003611" cy="487501"/>
          </a:xfrm>
          <a:prstGeom prst="roundRect">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Controlled burns</a:t>
            </a:r>
          </a:p>
        </p:txBody>
      </p:sp>
      <p:sp>
        <p:nvSpPr>
          <p:cNvPr id="8" name="Rectangle: Rounded Corners 7">
            <a:extLst>
              <a:ext uri="{FF2B5EF4-FFF2-40B4-BE49-F238E27FC236}">
                <a16:creationId xmlns:a16="http://schemas.microsoft.com/office/drawing/2014/main" id="{EA809D20-8CFF-5B54-BF66-2B7100AD0829}"/>
              </a:ext>
            </a:extLst>
          </p:cNvPr>
          <p:cNvSpPr/>
          <p:nvPr/>
        </p:nvSpPr>
        <p:spPr>
          <a:xfrm>
            <a:off x="723099" y="2830620"/>
            <a:ext cx="2003611" cy="487501"/>
          </a:xfrm>
          <a:prstGeom prst="roundRect">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Manual cleaning</a:t>
            </a:r>
          </a:p>
        </p:txBody>
      </p:sp>
      <p:sp>
        <p:nvSpPr>
          <p:cNvPr id="9" name="Rectangle: Rounded Corners 8">
            <a:extLst>
              <a:ext uri="{FF2B5EF4-FFF2-40B4-BE49-F238E27FC236}">
                <a16:creationId xmlns:a16="http://schemas.microsoft.com/office/drawing/2014/main" id="{D1515D79-538D-4953-4C4D-2EB0151BF741}"/>
              </a:ext>
            </a:extLst>
          </p:cNvPr>
          <p:cNvSpPr/>
          <p:nvPr/>
        </p:nvSpPr>
        <p:spPr>
          <a:xfrm>
            <a:off x="6613927" y="2343119"/>
            <a:ext cx="2003611" cy="487501"/>
          </a:xfrm>
          <a:prstGeom prst="roundRect">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Bioremediation</a:t>
            </a:r>
          </a:p>
        </p:txBody>
      </p:sp>
      <p:sp>
        <p:nvSpPr>
          <p:cNvPr id="10" name="Rectangle: Rounded Corners 9">
            <a:extLst>
              <a:ext uri="{FF2B5EF4-FFF2-40B4-BE49-F238E27FC236}">
                <a16:creationId xmlns:a16="http://schemas.microsoft.com/office/drawing/2014/main" id="{2F6E40EA-5117-0420-A025-0B532437F922}"/>
              </a:ext>
            </a:extLst>
          </p:cNvPr>
          <p:cNvSpPr/>
          <p:nvPr/>
        </p:nvSpPr>
        <p:spPr>
          <a:xfrm>
            <a:off x="1508880" y="1633006"/>
            <a:ext cx="2003611" cy="487501"/>
          </a:xfrm>
          <a:prstGeom prst="roundRect">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Skimming</a:t>
            </a:r>
          </a:p>
        </p:txBody>
      </p:sp>
      <p:pic>
        <p:nvPicPr>
          <p:cNvPr id="2054" name="Picture 6" descr="Bioremediation of oil spills - Wikipedia">
            <a:extLst>
              <a:ext uri="{FF2B5EF4-FFF2-40B4-BE49-F238E27FC236}">
                <a16:creationId xmlns:a16="http://schemas.microsoft.com/office/drawing/2014/main" id="{74E0EEA6-7DFB-C01F-73C1-94CA08E26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4221" y="2830620"/>
            <a:ext cx="2979915" cy="168752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ntrolled Burning - an overview | ScienceDirect Topics">
            <a:extLst>
              <a:ext uri="{FF2B5EF4-FFF2-40B4-BE49-F238E27FC236}">
                <a16:creationId xmlns:a16="http://schemas.microsoft.com/office/drawing/2014/main" id="{072D3F90-B20F-DC23-771C-5530D02BF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324" y="5210916"/>
            <a:ext cx="2575113" cy="168752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to manage the damage from oil spills">
            <a:extLst>
              <a:ext uri="{FF2B5EF4-FFF2-40B4-BE49-F238E27FC236}">
                <a16:creationId xmlns:a16="http://schemas.microsoft.com/office/drawing/2014/main" id="{6DDDE15F-4324-DA6D-4113-236EE63166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57" y="3316948"/>
            <a:ext cx="3739257" cy="249413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7047B2B4-49CC-ACC1-95B9-AC006C8F5BC9}"/>
              </a:ext>
            </a:extLst>
          </p:cNvPr>
          <p:cNvSpPr/>
          <p:nvPr/>
        </p:nvSpPr>
        <p:spPr>
          <a:xfrm>
            <a:off x="5886044" y="1676043"/>
            <a:ext cx="2003611" cy="487501"/>
          </a:xfrm>
          <a:prstGeom prst="roundRect">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Chemical dispersants</a:t>
            </a:r>
          </a:p>
        </p:txBody>
      </p:sp>
      <p:cxnSp>
        <p:nvCxnSpPr>
          <p:cNvPr id="14" name="Straight Arrow Connector 13">
            <a:extLst>
              <a:ext uri="{FF2B5EF4-FFF2-40B4-BE49-F238E27FC236}">
                <a16:creationId xmlns:a16="http://schemas.microsoft.com/office/drawing/2014/main" id="{CA054232-BB34-8E68-DB9E-B9C246058629}"/>
              </a:ext>
            </a:extLst>
          </p:cNvPr>
          <p:cNvCxnSpPr>
            <a:cxnSpLocks/>
          </p:cNvCxnSpPr>
          <p:nvPr/>
        </p:nvCxnSpPr>
        <p:spPr>
          <a:xfrm flipH="1" flipV="1">
            <a:off x="3194761" y="2085831"/>
            <a:ext cx="1104128" cy="5773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BD6BDAD-5673-9308-DE19-530C1CC93CD1}"/>
              </a:ext>
            </a:extLst>
          </p:cNvPr>
          <p:cNvCxnSpPr>
            <a:cxnSpLocks/>
            <a:endCxn id="11" idx="1"/>
          </p:cNvCxnSpPr>
          <p:nvPr/>
        </p:nvCxnSpPr>
        <p:spPr>
          <a:xfrm flipV="1">
            <a:off x="5198372" y="1919794"/>
            <a:ext cx="687672" cy="9012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48256AE-EC0A-92B6-B890-DFECA18679F2}"/>
              </a:ext>
            </a:extLst>
          </p:cNvPr>
          <p:cNvCxnSpPr>
            <a:cxnSpLocks/>
            <a:endCxn id="8" idx="3"/>
          </p:cNvCxnSpPr>
          <p:nvPr/>
        </p:nvCxnSpPr>
        <p:spPr>
          <a:xfrm flipH="1" flipV="1">
            <a:off x="2726710" y="3074371"/>
            <a:ext cx="1076787" cy="19414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6499703-0E9A-AE20-B499-02DEF78C787D}"/>
              </a:ext>
            </a:extLst>
          </p:cNvPr>
          <p:cNvCxnSpPr>
            <a:cxnSpLocks/>
            <a:endCxn id="9" idx="1"/>
          </p:cNvCxnSpPr>
          <p:nvPr/>
        </p:nvCxnSpPr>
        <p:spPr>
          <a:xfrm flipV="1">
            <a:off x="5461048" y="2586870"/>
            <a:ext cx="1152879" cy="6816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BB77949-8BBA-874C-B6BF-FA081FCBB528}"/>
              </a:ext>
            </a:extLst>
          </p:cNvPr>
          <p:cNvCxnSpPr>
            <a:cxnSpLocks/>
          </p:cNvCxnSpPr>
          <p:nvPr/>
        </p:nvCxnSpPr>
        <p:spPr>
          <a:xfrm>
            <a:off x="4572000" y="4211123"/>
            <a:ext cx="0" cy="6140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850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74FD-FA92-53E9-F84F-1AAB827527BB}"/>
              </a:ext>
            </a:extLst>
          </p:cNvPr>
          <p:cNvSpPr>
            <a:spLocks noGrp="1"/>
          </p:cNvSpPr>
          <p:nvPr>
            <p:ph type="title"/>
          </p:nvPr>
        </p:nvSpPr>
        <p:spPr>
          <a:xfrm>
            <a:off x="457200" y="161925"/>
            <a:ext cx="8229600" cy="795528"/>
          </a:xfrm>
        </p:spPr>
        <p:txBody>
          <a:bodyPr/>
          <a:lstStyle/>
          <a:p>
            <a:r>
              <a:rPr lang="en-IN" dirty="0"/>
              <a:t>Oil Spill Early Detection</a:t>
            </a:r>
          </a:p>
        </p:txBody>
      </p:sp>
      <p:sp>
        <p:nvSpPr>
          <p:cNvPr id="4" name="Rectangle 1">
            <a:extLst>
              <a:ext uri="{FF2B5EF4-FFF2-40B4-BE49-F238E27FC236}">
                <a16:creationId xmlns:a16="http://schemas.microsoft.com/office/drawing/2014/main" id="{44BC0F73-D69E-BE0A-8A5C-77C43012ADDB}"/>
              </a:ext>
            </a:extLst>
          </p:cNvPr>
          <p:cNvSpPr>
            <a:spLocks noGrp="1" noChangeArrowheads="1"/>
          </p:cNvSpPr>
          <p:nvPr>
            <p:ph idx="1"/>
          </p:nvPr>
        </p:nvSpPr>
        <p:spPr bwMode="auto">
          <a:xfrm>
            <a:off x="457200" y="1048069"/>
            <a:ext cx="443752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Oil spill early detection involves using technology and monitoring methods to detect oil spills as early as possible. </a:t>
            </a:r>
          </a:p>
          <a:p>
            <a:pPr eaLnBrk="0" fontAlgn="base" hangingPunct="0">
              <a:lnSpc>
                <a:spcPct val="100000"/>
              </a:lnSpc>
              <a:spcBef>
                <a:spcPct val="0"/>
              </a:spcBef>
              <a:spcAft>
                <a:spcPct val="0"/>
              </a:spcAft>
              <a:buFont typeface="Wingdings" panose="05000000000000000000" pitchFamily="2" charset="2"/>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can include using satellite imagery, radar, and other sensors to detect changes in the ocean's surface, as well as monitoring the movement and behavior of ships and other vessels in the area.</a:t>
            </a:r>
          </a:p>
          <a:p>
            <a:pPr eaLnBrk="0" fontAlgn="base" hangingPunct="0">
              <a:lnSpc>
                <a:spcPct val="100000"/>
              </a:lnSpc>
              <a:spcBef>
                <a:spcPct val="0"/>
              </a:spcBef>
              <a:spcAft>
                <a:spcPct val="0"/>
              </a:spcAft>
              <a:buFont typeface="Wingdings" panose="05000000000000000000" pitchFamily="2" charset="2"/>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buFont typeface="Wingdings" panose="05000000000000000000" pitchFamily="2" charset="2"/>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detection is critical in order to minimize the environmental impact of oil spills, and to allow for effective cleanup and containment efforts to be implemented as quickly as possible.</a:t>
            </a:r>
          </a:p>
          <a:p>
            <a:pPr eaLnBrk="0" fontAlgn="base" hangingPunct="0">
              <a:lnSpc>
                <a:spcPct val="100000"/>
              </a:lnSpc>
              <a:spcBef>
                <a:spcPct val="0"/>
              </a:spcBef>
              <a:spcAft>
                <a:spcPct val="0"/>
              </a:spcAft>
              <a:buFont typeface="Wingdings" panose="05000000000000000000" pitchFamily="2" charset="2"/>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5" name="Picture 3" descr="Miros Oil Spill Detection - Measuring the Ocean Surface">
            <a:extLst>
              <a:ext uri="{FF2B5EF4-FFF2-40B4-BE49-F238E27FC236}">
                <a16:creationId xmlns:a16="http://schemas.microsoft.com/office/drawing/2014/main" id="{DB1027C2-CF59-A246-4E63-2DE5461E6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729" y="1398494"/>
            <a:ext cx="4211276" cy="477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2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C1E5-9013-8579-FCD1-A62C3EEB6E7B}"/>
              </a:ext>
            </a:extLst>
          </p:cNvPr>
          <p:cNvSpPr>
            <a:spLocks noGrp="1"/>
          </p:cNvSpPr>
          <p:nvPr>
            <p:ph type="title"/>
          </p:nvPr>
        </p:nvSpPr>
        <p:spPr/>
        <p:txBody>
          <a:bodyPr/>
          <a:lstStyle/>
          <a:p>
            <a:r>
              <a:rPr lang="en-IN" dirty="0"/>
              <a:t>Large Oil Spills in US</a:t>
            </a:r>
          </a:p>
        </p:txBody>
      </p:sp>
      <p:sp>
        <p:nvSpPr>
          <p:cNvPr id="3" name="Content Placeholder 2">
            <a:extLst>
              <a:ext uri="{FF2B5EF4-FFF2-40B4-BE49-F238E27FC236}">
                <a16:creationId xmlns:a16="http://schemas.microsoft.com/office/drawing/2014/main" id="{EEC8FF08-23CD-BA78-0AE9-57E83D345D92}"/>
              </a:ext>
            </a:extLst>
          </p:cNvPr>
          <p:cNvSpPr>
            <a:spLocks noGrp="1"/>
          </p:cNvSpPr>
          <p:nvPr>
            <p:ph idx="1"/>
          </p:nvPr>
        </p:nvSpPr>
        <p:spPr>
          <a:xfrm>
            <a:off x="457201" y="1355724"/>
            <a:ext cx="3146611" cy="4937500"/>
          </a:xfrm>
        </p:spPr>
        <p:txBody>
          <a:bodyPr>
            <a:normAutofit/>
          </a:bodyPr>
          <a:lstStyle/>
          <a:p>
            <a:pPr algn="l">
              <a:buFont typeface="Wingdings" panose="05000000000000000000" pitchFamily="2" charset="2"/>
              <a:buChar char="§"/>
            </a:pPr>
            <a:r>
              <a:rPr lang="en-US" sz="1600" b="0" i="0" dirty="0">
                <a:effectLst/>
                <a:latin typeface="Times New Roman" panose="02020603050405020304" pitchFamily="18" charset="0"/>
                <a:cs typeface="Times New Roman" panose="02020603050405020304" pitchFamily="18" charset="0"/>
              </a:rPr>
              <a:t>The United States has experienced several significant oil spills in its history, including:</a:t>
            </a:r>
          </a:p>
          <a:p>
            <a:pPr marL="0" indent="0" algn="l">
              <a:buNone/>
            </a:pPr>
            <a:endParaRPr lang="en-US" sz="1600"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600" b="0" i="0" dirty="0">
                <a:effectLst/>
                <a:latin typeface="Times New Roman" panose="02020603050405020304" pitchFamily="18" charset="0"/>
                <a:cs typeface="Times New Roman" panose="02020603050405020304" pitchFamily="18" charset="0"/>
              </a:rPr>
              <a:t>Deepwater Horizon oil spill (2010)</a:t>
            </a:r>
          </a:p>
          <a:p>
            <a:pPr marL="342900" indent="-342900" algn="l">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IN" sz="1600" b="0" i="0" dirty="0">
                <a:effectLst/>
                <a:latin typeface="Times New Roman" panose="02020603050405020304" pitchFamily="18" charset="0"/>
                <a:cs typeface="Times New Roman" panose="02020603050405020304" pitchFamily="18" charset="0"/>
              </a:rPr>
              <a:t>Exxon Valdez oil spill (1989)</a:t>
            </a:r>
          </a:p>
          <a:p>
            <a:pPr marL="342900" indent="-342900" algn="l">
              <a:buFont typeface="+mj-lt"/>
              <a:buAutoNum type="arabicPeriod"/>
            </a:pPr>
            <a:endParaRPr lang="en-US" sz="1600" b="0" i="0" dirty="0">
              <a:effectLst/>
              <a:latin typeface="Times New Roman" panose="02020603050405020304" pitchFamily="18" charset="0"/>
              <a:cs typeface="Times New Roman" panose="02020603050405020304" pitchFamily="18" charset="0"/>
            </a:endParaRPr>
          </a:p>
          <a:p>
            <a:pPr marL="342900" indent="-342900" algn="l">
              <a:buFont typeface="+mj-lt"/>
              <a:buAutoNum type="arabicPeriod"/>
            </a:pPr>
            <a:r>
              <a:rPr lang="sv-SE" sz="1600" b="0" i="0" dirty="0">
                <a:effectLst/>
                <a:latin typeface="Times New Roman" panose="02020603050405020304" pitchFamily="18" charset="0"/>
                <a:cs typeface="Times New Roman" panose="02020603050405020304" pitchFamily="18" charset="0"/>
              </a:rPr>
              <a:t>Santa Barbara oil spill (1969)</a:t>
            </a:r>
            <a:br>
              <a:rPr lang="en-US" sz="1600" dirty="0">
                <a:latin typeface="Times New Roman" panose="02020603050405020304" pitchFamily="18" charset="0"/>
                <a:cs typeface="Times New Roman" panose="02020603050405020304" pitchFamily="18" charset="0"/>
              </a:rPr>
            </a:br>
            <a:endParaRPr lang="en-IN" sz="1600" b="0" i="0" dirty="0">
              <a:effectLst/>
              <a:latin typeface="Times New Roman" panose="02020603050405020304" pitchFamily="18" charset="0"/>
              <a:cs typeface="Times New Roman" panose="02020603050405020304" pitchFamily="18" charset="0"/>
            </a:endParaRPr>
          </a:p>
          <a:p>
            <a:pPr algn="l"/>
            <a:endParaRPr lang="en-US" sz="1600" b="0"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342B44-BA82-BA9E-71AB-CFE99DB710E4}"/>
              </a:ext>
            </a:extLst>
          </p:cNvPr>
          <p:cNvPicPr>
            <a:picLocks noChangeAspect="1"/>
          </p:cNvPicPr>
          <p:nvPr/>
        </p:nvPicPr>
        <p:blipFill>
          <a:blip r:embed="rId3"/>
          <a:stretch>
            <a:fillRect/>
          </a:stretch>
        </p:blipFill>
        <p:spPr>
          <a:xfrm>
            <a:off x="3603812" y="1629447"/>
            <a:ext cx="5540188" cy="4001553"/>
          </a:xfrm>
          <a:prstGeom prst="rect">
            <a:avLst/>
          </a:prstGeom>
        </p:spPr>
      </p:pic>
    </p:spTree>
    <p:extLst>
      <p:ext uri="{BB962C8B-B14F-4D97-AF65-F5344CB8AC3E}">
        <p14:creationId xmlns:p14="http://schemas.microsoft.com/office/powerpoint/2010/main" val="276095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right">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ite-right.potx" id="{FB26B7D5-CBDD-442F-ACE0-A46FFAEF85BD}" vid="{08E0A43C-0BE2-41AD-A42A-0E120647C47D}"/>
    </a:ext>
  </a:extLst>
</a:theme>
</file>

<file path=docProps/app.xml><?xml version="1.0" encoding="utf-8"?>
<Properties xmlns="http://schemas.openxmlformats.org/officeDocument/2006/extended-properties" xmlns:vt="http://schemas.openxmlformats.org/officeDocument/2006/docPropsVTypes">
  <Template>84823834</Template>
  <TotalTime>314</TotalTime>
  <Words>858</Words>
  <Application>Microsoft Macintosh PowerPoint</Application>
  <PresentationFormat>On-screen Show (4:3)</PresentationFormat>
  <Paragraphs>74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Sans Condensed</vt:lpstr>
      <vt:lpstr>Arial</vt:lpstr>
      <vt:lpstr>Times New Roman</vt:lpstr>
      <vt:lpstr>Calibri</vt:lpstr>
      <vt:lpstr>Copperplate Gothic Bold</vt:lpstr>
      <vt:lpstr>Wingdings</vt:lpstr>
      <vt:lpstr>white-right</vt:lpstr>
      <vt:lpstr>Oil Spill Detection</vt:lpstr>
      <vt:lpstr>Agenda</vt:lpstr>
      <vt:lpstr>Oil Spill Cycle</vt:lpstr>
      <vt:lpstr>Means of Transport</vt:lpstr>
      <vt:lpstr>Oil Spill </vt:lpstr>
      <vt:lpstr>Reasons</vt:lpstr>
      <vt:lpstr>PowerPoint Presentation</vt:lpstr>
      <vt:lpstr>Oil Spill Early Detection</vt:lpstr>
      <vt:lpstr>Large Oil Spills in US</vt:lpstr>
      <vt:lpstr>PowerPoint Presentation</vt:lpstr>
      <vt:lpstr>PowerPoint Presentation</vt:lpstr>
      <vt:lpstr>MODEL EVALUATION</vt:lpstr>
      <vt:lpstr>MODEL EVALUATION</vt:lpstr>
      <vt:lpstr>MODEL PARAMETRS</vt:lpstr>
      <vt:lpstr>MODEL EVALUATION</vt:lpstr>
      <vt:lpstr>Future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Oil Spill Detection</dc:title>
  <dc:subject>PowerPoint Templates</dc:subject>
  <dc:creator>Peddi, Nikhita</dc:creator>
  <cp:lastModifiedBy>PERURI, MOULI SRI SAI SURYA PAVAN</cp:lastModifiedBy>
  <cp:revision>24</cp:revision>
  <dcterms:created xsi:type="dcterms:W3CDTF">2023-04-20T11:21:14Z</dcterms:created>
  <dcterms:modified xsi:type="dcterms:W3CDTF">2023-04-20T16:50:51Z</dcterms:modified>
  <cp:category>On-demand Templates</cp:category>
</cp:coreProperties>
</file>